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4" r:id="rId3"/>
    <p:sldId id="300" r:id="rId5"/>
    <p:sldId id="301" r:id="rId6"/>
    <p:sldId id="302" r:id="rId7"/>
    <p:sldId id="303" r:id="rId8"/>
    <p:sldId id="304" r:id="rId9"/>
    <p:sldId id="306" r:id="rId10"/>
    <p:sldId id="307" r:id="rId11"/>
    <p:sldId id="308" r:id="rId12"/>
    <p:sldId id="312" r:id="rId13"/>
    <p:sldId id="313" r:id="rId14"/>
    <p:sldId id="314" r:id="rId15"/>
    <p:sldId id="315" r:id="rId16"/>
    <p:sldId id="317" r:id="rId17"/>
    <p:sldId id="318" r:id="rId18"/>
    <p:sldId id="319" r:id="rId19"/>
    <p:sldId id="320" r:id="rId20"/>
    <p:sldId id="321" r:id="rId21"/>
    <p:sldId id="322" r:id="rId22"/>
    <p:sldId id="323" r:id="rId23"/>
    <p:sldId id="324" r:id="rId24"/>
    <p:sldId id="325" r:id="rId25"/>
    <p:sldId id="333" r:id="rId26"/>
    <p:sldId id="326" r:id="rId27"/>
    <p:sldId id="327" r:id="rId28"/>
    <p:sldId id="328" r:id="rId29"/>
    <p:sldId id="309" r:id="rId30"/>
    <p:sldId id="305" r:id="rId31"/>
    <p:sldId id="331" r:id="rId32"/>
    <p:sldId id="332" r:id="rId33"/>
    <p:sldId id="283" r:id="rId34"/>
    <p:sldId id="284" r:id="rId35"/>
    <p:sldId id="268" r:id="rId36"/>
    <p:sldId id="258" r:id="rId37"/>
    <p:sldId id="274" r:id="rId38"/>
    <p:sldId id="273" r:id="rId39"/>
    <p:sldId id="277" r:id="rId40"/>
    <p:sldId id="279" r:id="rId41"/>
    <p:sldId id="257" r:id="rId42"/>
    <p:sldId id="271" r:id="rId43"/>
    <p:sldId id="281" r:id="rId44"/>
    <p:sldId id="259" r:id="rId45"/>
    <p:sldId id="260" r:id="rId46"/>
    <p:sldId id="261" r:id="rId47"/>
    <p:sldId id="262" r:id="rId48"/>
    <p:sldId id="265" r:id="rId49"/>
    <p:sldId id="286" r:id="rId50"/>
    <p:sldId id="287" r:id="rId51"/>
    <p:sldId id="282" r:id="rId52"/>
    <p:sldId id="298" r:id="rId53"/>
    <p:sldId id="285" r:id="rId54"/>
    <p:sldId id="263" r:id="rId55"/>
    <p:sldId id="329" r:id="rId56"/>
    <p:sldId id="269" r:id="rId57"/>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318" y="7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tags" Target="tags/tag17.xml"/><Relationship Id="rId60" Type="http://schemas.openxmlformats.org/officeDocument/2006/relationships/tableStyles" Target="tableStyles.xml"/><Relationship Id="rId6" Type="http://schemas.openxmlformats.org/officeDocument/2006/relationships/slide" Target="slides/slide3.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8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79.wmf"/><Relationship Id="rId1" Type="http://schemas.openxmlformats.org/officeDocument/2006/relationships/image" Target="../media/image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70A40A-6074-4F71-91D8-743AF97803F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A95AC3-ABD3-4CBD-A30B-675579CFE8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marL="0" lvl="1" eaLnBrk="1" hangingPunct="1">
              <a:spcBef>
                <a:spcPct val="0"/>
              </a:spcBef>
            </a:pPr>
            <a:endParaRPr lang="zh-CN" altLang="en-US" dirty="0"/>
          </a:p>
        </p:txBody>
      </p:sp>
      <p:sp>
        <p:nvSpPr>
          <p:cNvPr id="4100" name="灯片编号占位符 3"/>
          <p:cNvSpPr>
            <a:spLocks noGrp="1"/>
          </p:cNvSpPr>
          <p:nvPr>
            <p:ph type="sldNum" sz="quarter" idx="5"/>
          </p:nvPr>
        </p:nvSpPr>
        <p:spPr bwMode="auto">
          <a:noFill/>
          <a:ln>
            <a:miter lim="800000"/>
          </a:ln>
        </p:spPr>
        <p:txBody>
          <a:bodyPr/>
          <a:lstStyle/>
          <a:p>
            <a:fld id="{587D192B-D76B-4FEB-87CE-7BF9F8767CA5}" type="slidenum">
              <a:rPr lang="zh-CN" altLang="en-US" smtClean="0">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marL="0" lvl="1" eaLnBrk="1" hangingPunct="1">
              <a:spcBef>
                <a:spcPct val="0"/>
              </a:spcBef>
            </a:pPr>
            <a:endParaRPr lang="zh-CN" altLang="en-US" dirty="0"/>
          </a:p>
        </p:txBody>
      </p:sp>
      <p:sp>
        <p:nvSpPr>
          <p:cNvPr id="4100" name="灯片编号占位符 3"/>
          <p:cNvSpPr>
            <a:spLocks noGrp="1"/>
          </p:cNvSpPr>
          <p:nvPr>
            <p:ph type="sldNum" sz="quarter" idx="5"/>
          </p:nvPr>
        </p:nvSpPr>
        <p:spPr bwMode="auto">
          <a:noFill/>
          <a:ln>
            <a:miter lim="800000"/>
          </a:ln>
        </p:spPr>
        <p:txBody>
          <a:bodyPr/>
          <a:lstStyle/>
          <a:p>
            <a:fld id="{587D192B-D76B-4FEB-87CE-7BF9F8767CA5}" type="slidenum">
              <a:rPr lang="zh-CN" altLang="en-US" smtClean="0">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marL="0" lvl="1" eaLnBrk="1" hangingPunct="1">
              <a:spcBef>
                <a:spcPct val="0"/>
              </a:spcBef>
            </a:pPr>
            <a:endParaRPr lang="zh-CN" altLang="en-US" dirty="0"/>
          </a:p>
        </p:txBody>
      </p:sp>
      <p:sp>
        <p:nvSpPr>
          <p:cNvPr id="4100" name="灯片编号占位符 3"/>
          <p:cNvSpPr>
            <a:spLocks noGrp="1"/>
          </p:cNvSpPr>
          <p:nvPr>
            <p:ph type="sldNum" sz="quarter" idx="5"/>
          </p:nvPr>
        </p:nvSpPr>
        <p:spPr bwMode="auto">
          <a:noFill/>
          <a:ln>
            <a:miter lim="800000"/>
          </a:ln>
        </p:spPr>
        <p:txBody>
          <a:bodyPr/>
          <a:lstStyle/>
          <a:p>
            <a:fld id="{587D192B-D76B-4FEB-87CE-7BF9F8767CA5}" type="slidenum">
              <a:rPr lang="zh-CN" altLang="en-US" smtClean="0">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这项工作的主要贡献在于</a:t>
            </a:r>
            <a:endParaRPr lang="zh-CN" altLang="en-US" dirty="0"/>
          </a:p>
        </p:txBody>
      </p:sp>
      <p:sp>
        <p:nvSpPr>
          <p:cNvPr id="4" name="灯片编号占位符 3"/>
          <p:cNvSpPr>
            <a:spLocks noGrp="1"/>
          </p:cNvSpPr>
          <p:nvPr>
            <p:ph type="sldNum" sz="quarter" idx="10"/>
          </p:nvPr>
        </p:nvSpPr>
        <p:spPr/>
        <p:txBody>
          <a:bodyPr/>
          <a:lstStyle/>
          <a:p>
            <a:fld id="{F0A95AC3-ABD3-4CBD-A30B-675579CFE88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a:solidFill>
              <a:srgbClr val="000000"/>
            </a:solidFill>
            <a:miter/>
          </a:ln>
        </p:spPr>
      </p:sp>
      <p:sp>
        <p:nvSpPr>
          <p:cNvPr id="45059" name="备注占位符 2"/>
          <p:cNvSpPr>
            <a:spLocks noGrp="1"/>
          </p:cNvSpPr>
          <p:nvPr>
            <p:ph type="body" idx="1"/>
          </p:nvPr>
        </p:nvSpPr>
        <p:spPr/>
        <p:txBody>
          <a:bodyPr wrap="square" lIns="91440" tIns="45720" rIns="91440" bIns="45720" anchor="t" anchorCtr="0"/>
          <a:lstStyle/>
          <a:p>
            <a:pPr lvl="0" defTabSz="914400" eaLnBrk="1" hangingPunct="1">
              <a:spcBef>
                <a:spcPct val="0"/>
              </a:spcBef>
            </a:pPr>
            <a:r>
              <a:rPr lang="en-US" altLang="zh-CN" dirty="0">
                <a:latin typeface="微软雅黑" panose="020B0503020204020204" pitchFamily="34" charset="-122"/>
                <a:ea typeface="微软雅黑" panose="020B0503020204020204" pitchFamily="34" charset="-122"/>
                <a:sym typeface="+mn-ea"/>
              </a:rPr>
              <a:t>Spikformer</a:t>
            </a:r>
            <a:r>
              <a:rPr lang="zh-CN" altLang="en-US" dirty="0">
                <a:latin typeface="微软雅黑" panose="020B0503020204020204" pitchFamily="34" charset="-122"/>
                <a:ea typeface="微软雅黑" panose="020B0503020204020204" pitchFamily="34" charset="-122"/>
                <a:sym typeface="+mn-ea"/>
              </a:rPr>
              <a:t>的研究价值：在于当前的大模型基础结构都基于</a:t>
            </a:r>
            <a:r>
              <a:rPr lang="en-US" altLang="zh-CN" dirty="0">
                <a:latin typeface="微软雅黑" panose="020B0503020204020204" pitchFamily="34" charset="-122"/>
                <a:ea typeface="微软雅黑" panose="020B0503020204020204" pitchFamily="34" charset="-122"/>
                <a:sym typeface="+mn-ea"/>
              </a:rPr>
              <a:t>Transformer</a:t>
            </a:r>
            <a:r>
              <a:rPr lang="zh-CN" altLang="en-US" dirty="0">
                <a:latin typeface="微软雅黑" panose="020B0503020204020204" pitchFamily="34" charset="-122"/>
                <a:ea typeface="微软雅黑" panose="020B0503020204020204" pitchFamily="34" charset="-122"/>
                <a:sym typeface="+mn-ea"/>
              </a:rPr>
              <a:t>结构，由于其巨大的功率消耗，使得训练成本非常巨大。 
而</a:t>
            </a:r>
            <a:r>
              <a:rPr lang="en-US" altLang="zh-CN" dirty="0">
                <a:latin typeface="微软雅黑" panose="020B0503020204020204" pitchFamily="34" charset="-122"/>
                <a:ea typeface="微软雅黑" panose="020B0503020204020204" pitchFamily="34" charset="-122"/>
                <a:sym typeface="+mn-ea"/>
              </a:rPr>
              <a:t>Spikformer</a:t>
            </a:r>
            <a:r>
              <a:rPr lang="zh-CN" altLang="en-US" dirty="0">
                <a:latin typeface="微软雅黑" panose="020B0503020204020204" pitchFamily="34" charset="-122"/>
                <a:ea typeface="微软雅黑" panose="020B0503020204020204" pitchFamily="34" charset="-122"/>
                <a:sym typeface="+mn-ea"/>
              </a:rPr>
              <a:t>系列的模型基础可以发挥</a:t>
            </a:r>
            <a:r>
              <a:rPr lang="en-US" altLang="zh-CN" dirty="0">
                <a:latin typeface="微软雅黑" panose="020B0503020204020204" pitchFamily="34" charset="-122"/>
                <a:ea typeface="微软雅黑" panose="020B0503020204020204" pitchFamily="34" charset="-122"/>
                <a:sym typeface="+mn-ea"/>
              </a:rPr>
              <a:t>SNN</a:t>
            </a:r>
            <a:r>
              <a:rPr lang="zh-CN" altLang="en-US" dirty="0">
                <a:latin typeface="微软雅黑" panose="020B0503020204020204" pitchFamily="34" charset="-122"/>
                <a:ea typeface="微软雅黑" panose="020B0503020204020204" pitchFamily="34" charset="-122"/>
                <a:sym typeface="+mn-ea"/>
              </a:rPr>
              <a:t>理论功耗低的优势，其应用场景可在边缘端大模型推理的需求上结合类脑芯片的优势得以发挥。
日后对于边缘端智能设备的推理需求例如具身机器人、车载终端、单兵装备等具有较大潜在商用价值。
</a:t>
            </a:r>
            <a:endParaRPr lang="en-US" altLang="zh-CN" dirty="0">
              <a:latin typeface="微软雅黑" panose="020B0503020204020204" pitchFamily="34" charset="-122"/>
              <a:ea typeface="微软雅黑" panose="020B0503020204020204" pitchFamily="34" charset="-122"/>
            </a:endParaRPr>
          </a:p>
          <a:p>
            <a:pPr lvl="0" defTabSz="914400" eaLnBrk="1" hangingPunct="1">
              <a:spcBef>
                <a:spcPct val="0"/>
              </a:spcBef>
            </a:pPr>
            <a:r>
              <a:rPr lang="en-US" altLang="zh-CN" dirty="0">
                <a:latin typeface="微软雅黑" panose="020B0503020204020204" pitchFamily="34" charset="-122"/>
                <a:ea typeface="微软雅黑" panose="020B0503020204020204" pitchFamily="34" charset="-122"/>
              </a:rPr>
              <a:t>cifar10</a:t>
            </a:r>
            <a:r>
              <a:rPr lang="zh-CN" altLang="en-US" dirty="0">
                <a:latin typeface="微软雅黑" panose="020B0503020204020204" pitchFamily="34" charset="-122"/>
                <a:ea typeface="微软雅黑" panose="020B0503020204020204" pitchFamily="34" charset="-122"/>
              </a:rPr>
              <a:t>试验的结果从当前</a:t>
            </a:r>
            <a:r>
              <a:rPr lang="en-US" altLang="zh-CN" dirty="0">
                <a:latin typeface="微软雅黑" panose="020B0503020204020204" pitchFamily="34" charset="-122"/>
                <a:ea typeface="微软雅黑" panose="020B0503020204020204" pitchFamily="34" charset="-122"/>
              </a:rPr>
              <a:t>SOTA</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95.5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&gt;96%,</a:t>
            </a:r>
            <a:r>
              <a:rPr lang="zh-CN" altLang="en-US" dirty="0">
                <a:latin typeface="微软雅黑" panose="020B0503020204020204" pitchFamily="34" charset="-122"/>
                <a:ea typeface="微软雅黑" panose="020B0503020204020204" pitchFamily="34" charset="-122"/>
              </a:rPr>
              <a:t>由于</a:t>
            </a:r>
            <a:r>
              <a:rPr lang="en-US" altLang="zh-CN" dirty="0">
                <a:latin typeface="微软雅黑" panose="020B0503020204020204" pitchFamily="34" charset="-122"/>
                <a:ea typeface="微软雅黑" panose="020B0503020204020204" pitchFamily="34" charset="-122"/>
              </a:rPr>
              <a:t>cifar10</a:t>
            </a:r>
            <a:r>
              <a:rPr lang="zh-CN" altLang="en-US" dirty="0">
                <a:latin typeface="微软雅黑" panose="020B0503020204020204" pitchFamily="34" charset="-122"/>
                <a:ea typeface="微软雅黑" panose="020B0503020204020204" pitchFamily="34" charset="-122"/>
              </a:rPr>
              <a:t>的数据容量问题，在精度高位进一步提升精度属于比较艰难的任务。当前提升</a:t>
            </a:r>
            <a:r>
              <a:rPr lang="en-US" altLang="zh-CN" dirty="0">
                <a:latin typeface="微软雅黑" panose="020B0503020204020204" pitchFamily="34" charset="-122"/>
                <a:ea typeface="微软雅黑" panose="020B0503020204020204" pitchFamily="34" charset="-122"/>
              </a:rPr>
              <a:t>0.5%</a:t>
            </a:r>
            <a:r>
              <a:rPr lang="zh-CN" altLang="en-US" dirty="0">
                <a:latin typeface="微软雅黑" panose="020B0503020204020204" pitchFamily="34" charset="-122"/>
                <a:ea typeface="微软雅黑" panose="020B0503020204020204" pitchFamily="34" charset="-122"/>
              </a:rPr>
              <a:t>在业界属于最好成绩。平衡并进一步降低理论功耗是接下来的重点研发的任务。
</a:t>
            </a:r>
            <a:r>
              <a:rPr lang="en-US" altLang="zh-CN" dirty="0">
                <a:latin typeface="微软雅黑" panose="020B0503020204020204" pitchFamily="34" charset="-122"/>
                <a:ea typeface="微软雅黑" panose="020B0503020204020204" pitchFamily="34" charset="-122"/>
              </a:rPr>
              <a:t>cifar100</a:t>
            </a:r>
            <a:r>
              <a:rPr lang="zh-CN" altLang="en-US" dirty="0">
                <a:latin typeface="微软雅黑" panose="020B0503020204020204" pitchFamily="34" charset="-122"/>
                <a:ea typeface="微软雅黑" panose="020B0503020204020204" pitchFamily="34" charset="-122"/>
              </a:rPr>
              <a:t>试验结果从</a:t>
            </a:r>
            <a:r>
              <a:rPr lang="en-US" altLang="zh-CN" dirty="0">
                <a:latin typeface="微软雅黑" panose="020B0503020204020204" pitchFamily="34" charset="-122"/>
                <a:ea typeface="微软雅黑" panose="020B0503020204020204" pitchFamily="34" charset="-122"/>
              </a:rPr>
              <a:t>78.21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&gt;79.67% </a:t>
            </a:r>
            <a:r>
              <a:rPr lang="zh-CN" altLang="en-US" dirty="0">
                <a:latin typeface="微软雅黑" panose="020B0503020204020204" pitchFamily="34" charset="-122"/>
                <a:ea typeface="微软雅黑" panose="020B0503020204020204" pitchFamily="34" charset="-122"/>
              </a:rPr>
              <a:t>， 能够提升</a:t>
            </a:r>
            <a:r>
              <a:rPr lang="en-US" altLang="zh-CN" dirty="0">
                <a:latin typeface="微软雅黑" panose="020B0503020204020204" pitchFamily="34" charset="-122"/>
                <a:ea typeface="微软雅黑" panose="020B0503020204020204" pitchFamily="34" charset="-122"/>
              </a:rPr>
              <a:t>1.4% Imagenet-k</a:t>
            </a:r>
            <a:r>
              <a:rPr lang="zh-CN" altLang="en-US" dirty="0">
                <a:latin typeface="微软雅黑" panose="020B0503020204020204" pitchFamily="34" charset="-122"/>
                <a:ea typeface="微软雅黑" panose="020B0503020204020204" pitchFamily="34" charset="-122"/>
              </a:rPr>
              <a:t>试验还没做。</a:t>
            </a:r>
            <a:r>
              <a:rPr lang="en-US" altLang="zh-CN" dirty="0">
                <a:latin typeface="微软雅黑" panose="020B0503020204020204" pitchFamily="34" charset="-122"/>
                <a:ea typeface="微软雅黑" panose="020B0503020204020204" pitchFamily="34" charset="-122"/>
              </a:rPr>
              <a:t>
Spiking driven Transformer</a:t>
            </a:r>
            <a:r>
              <a:rPr lang="zh-CN" altLang="en-US" dirty="0">
                <a:latin typeface="微软雅黑" panose="020B0503020204020204" pitchFamily="34" charset="-122"/>
                <a:ea typeface="微软雅黑" panose="020B0503020204020204" pitchFamily="34" charset="-122"/>
              </a:rPr>
              <a:t>的基础架构研究的核心难度在于模型的潜在可调整的选择空间巨大，需要大量试验结果证明其有效性。因此当前的算力需求非常迫切。
</a:t>
            </a:r>
            <a:endParaRPr lang="en-US" altLang="zh-CN" dirty="0">
              <a:latin typeface="微软雅黑" panose="020B0503020204020204" pitchFamily="34" charset="-122"/>
              <a:ea typeface="微软雅黑" panose="020B0503020204020204" pitchFamily="34" charset="-122"/>
            </a:endParaRPr>
          </a:p>
        </p:txBody>
      </p:sp>
      <p:sp>
        <p:nvSpPr>
          <p:cNvPr id="45060" name="灯片编号占位符 3"/>
          <p:cNvSpPr txBox="1">
            <a:spLocks noGrp="1"/>
          </p:cNvSpPr>
          <p:nvPr>
            <p:ph type="sldNum" sz="quarter"/>
          </p:nvPr>
        </p:nvSpPr>
        <p:spPr>
          <a:xfrm>
            <a:off x="3884613" y="8685213"/>
            <a:ext cx="2971800" cy="458787"/>
          </a:xfrm>
          <a:prstGeom prst="rect">
            <a:avLst/>
          </a:prstGeom>
          <a:noFill/>
          <a:ln w="9525">
            <a:noFill/>
          </a:ln>
        </p:spPr>
        <p:txBody>
          <a:bodyPr anchor="b" anchorCtr="0"/>
          <a:lstStyle/>
          <a:p>
            <a:pPr lvl="0" algn="r" eaLnBrk="1" hangingPunct="1">
              <a:buNone/>
            </a:pPr>
            <a:fld id="{9A0DB2DC-4C9A-4742-B13C-FB6460FD3503}" type="slidenum">
              <a:rPr lang="zh-CN" altLang="en-US" sz="1200" dirty="0">
                <a:latin typeface="等线" panose="02010600030101010101" charset="-122"/>
                <a:ea typeface="等线" panose="02010600030101010101" charset="-122"/>
              </a:rPr>
            </a:fld>
            <a:endParaRPr lang="zh-CN" altLang="en-US" sz="1200" dirty="0">
              <a:latin typeface="等线" panose="02010600030101010101" charset="-122"/>
              <a:ea typeface="等线" panose="02010600030101010101"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marL="0" lvl="1" eaLnBrk="1" hangingPunct="1">
              <a:spcBef>
                <a:spcPct val="0"/>
              </a:spcBef>
            </a:pPr>
            <a:endParaRPr lang="zh-CN" altLang="en-US" dirty="0"/>
          </a:p>
        </p:txBody>
      </p:sp>
      <p:sp>
        <p:nvSpPr>
          <p:cNvPr id="4100" name="灯片编号占位符 3"/>
          <p:cNvSpPr>
            <a:spLocks noGrp="1"/>
          </p:cNvSpPr>
          <p:nvPr>
            <p:ph type="sldNum" sz="quarter" idx="5"/>
          </p:nvPr>
        </p:nvSpPr>
        <p:spPr bwMode="auto">
          <a:noFill/>
          <a:ln>
            <a:miter lim="800000"/>
          </a:ln>
        </p:spPr>
        <p:txBody>
          <a:bodyPr/>
          <a:lstStyle/>
          <a:p>
            <a:fld id="{587D192B-D76B-4FEB-87CE-7BF9F8767CA5}" type="slidenum">
              <a:rPr lang="zh-CN" altLang="en-US" smtClean="0">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marL="0" lvl="1" eaLnBrk="1" hangingPunct="1">
              <a:spcBef>
                <a:spcPct val="0"/>
              </a:spcBef>
            </a:pPr>
            <a:endParaRPr lang="zh-CN" altLang="en-US" dirty="0"/>
          </a:p>
        </p:txBody>
      </p:sp>
      <p:sp>
        <p:nvSpPr>
          <p:cNvPr id="4100" name="灯片编号占位符 3"/>
          <p:cNvSpPr>
            <a:spLocks noGrp="1"/>
          </p:cNvSpPr>
          <p:nvPr>
            <p:ph type="sldNum" sz="quarter" idx="5"/>
          </p:nvPr>
        </p:nvSpPr>
        <p:spPr bwMode="auto">
          <a:noFill/>
          <a:ln>
            <a:miter lim="800000"/>
          </a:ln>
        </p:spPr>
        <p:txBody>
          <a:bodyPr/>
          <a:lstStyle/>
          <a:p>
            <a:fld id="{587D192B-D76B-4FEB-87CE-7BF9F8767CA5}" type="slidenum">
              <a:rPr lang="zh-CN" altLang="en-US" smtClean="0">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marL="0" lvl="1" eaLnBrk="1" hangingPunct="1">
              <a:spcBef>
                <a:spcPct val="0"/>
              </a:spcBef>
            </a:pPr>
            <a:endParaRPr lang="zh-CN" altLang="en-US" dirty="0"/>
          </a:p>
        </p:txBody>
      </p:sp>
      <p:sp>
        <p:nvSpPr>
          <p:cNvPr id="4100" name="灯片编号占位符 3"/>
          <p:cNvSpPr>
            <a:spLocks noGrp="1"/>
          </p:cNvSpPr>
          <p:nvPr>
            <p:ph type="sldNum" sz="quarter" idx="5"/>
          </p:nvPr>
        </p:nvSpPr>
        <p:spPr bwMode="auto">
          <a:noFill/>
          <a:ln>
            <a:miter lim="800000"/>
          </a:ln>
        </p:spPr>
        <p:txBody>
          <a:bodyPr/>
          <a:lstStyle/>
          <a:p>
            <a:fld id="{587D192B-D76B-4FEB-87CE-7BF9F8767CA5}" type="slidenum">
              <a:rPr lang="zh-CN" altLang="en-US" smtClean="0">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幻灯片图像占位符 1"/>
          <p:cNvSpPr>
            <a:spLocks noGrp="1" noRot="1" noChangeAspect="1"/>
          </p:cNvSpPr>
          <p:nvPr>
            <p:ph type="sldImg"/>
          </p:nvPr>
        </p:nvSpPr>
        <p:spPr/>
      </p:sp>
      <p:sp>
        <p:nvSpPr>
          <p:cNvPr id="1048723" name="备注占位符 2"/>
          <p:cNvSpPr>
            <a:spLocks noGrp="1"/>
          </p:cNvSpPr>
          <p:nvPr>
            <p:ph type="body" idx="1"/>
          </p:nvPr>
        </p:nvSpPr>
        <p:spPr/>
        <p:txBody>
          <a:bodyPr/>
          <a:lstStyle/>
          <a:p>
            <a:r>
              <a:rPr lang="zh-CN" altLang="en-US" sz="900" dirty="0">
                <a:latin typeface="宋体" panose="02010600030101010101" pitchFamily="2" charset="-122"/>
                <a:ea typeface="宋体" panose="02010600030101010101" pitchFamily="2" charset="-122"/>
                <a:sym typeface="+mn-ea"/>
              </a:rPr>
              <a:t>类脑大模型，是使用基于类脑相关的理论体系，对已有的大模型进行类脑化改造，实现其相应稀疏计算、低功耗的特性。或在一定程度上提升基础模型的推理性能。</a:t>
            </a:r>
            <a:endParaRPr lang="zh-CN" altLang="en-US" sz="900" dirty="0">
              <a:latin typeface="宋体" panose="02010600030101010101" pitchFamily="2" charset="-122"/>
              <a:ea typeface="宋体" panose="02010600030101010101" pitchFamily="2" charset="-122"/>
              <a:sym typeface="+mn-ea"/>
            </a:endParaRPr>
          </a:p>
          <a:p>
            <a:pPr indent="0" algn="l">
              <a:lnSpc>
                <a:spcPct val="150000"/>
              </a:lnSpc>
              <a:buNone/>
            </a:pPr>
            <a:r>
              <a:rPr lang="en-US" altLang="zh-CN" b="1" dirty="0">
                <a:latin typeface="宋体" panose="02010600030101010101" pitchFamily="2" charset="-122"/>
                <a:ea typeface="宋体" panose="02010600030101010101" pitchFamily="2" charset="-122"/>
                <a:sym typeface="+mn-ea"/>
              </a:rPr>
              <a:t>.</a:t>
            </a:r>
            <a:r>
              <a:rPr lang="zh-CN" altLang="en-US" b="1" dirty="0">
                <a:latin typeface="宋体" panose="02010600030101010101" pitchFamily="2" charset="-122"/>
                <a:ea typeface="宋体" panose="02010600030101010101" pitchFamily="2" charset="-122"/>
                <a:sym typeface="+mn-ea"/>
              </a:rPr>
              <a:t>视觉任务（ＣＶ）大模型结构改造。对传统Ｔｒａｎｓｆｏｒｍｅｒ结构进行改造，　融入相应的ＳＮＮ网络层，使模型的注意力机制计算稀疏化。</a:t>
            </a:r>
            <a:endParaRPr lang="zh-CN" altLang="en-US" b="1" dirty="0">
              <a:latin typeface="宋体" panose="02010600030101010101" pitchFamily="2" charset="-122"/>
              <a:ea typeface="宋体" panose="02010600030101010101" pitchFamily="2" charset="-122"/>
              <a:sym typeface="+mn-ea"/>
            </a:endParaRPr>
          </a:p>
          <a:p>
            <a:pPr indent="0" algn="l">
              <a:lnSpc>
                <a:spcPct val="150000"/>
              </a:lnSpc>
              <a:buNone/>
            </a:pPr>
            <a:r>
              <a:rPr lang="zh-CN" altLang="en-US" b="1" dirty="0">
                <a:latin typeface="宋体" panose="02010600030101010101" pitchFamily="2" charset="-122"/>
                <a:ea typeface="宋体" panose="02010600030101010101" pitchFamily="2" charset="-122"/>
                <a:sym typeface="+mn-ea"/>
              </a:rPr>
              <a:t>挑战旨在改造后的模型可得到更低的理论计算功耗降低，同时使模型性能接近</a:t>
            </a:r>
            <a:r>
              <a:rPr lang="en-US" altLang="zh-CN" b="1" dirty="0">
                <a:latin typeface="宋体" panose="02010600030101010101" pitchFamily="2" charset="-122"/>
                <a:ea typeface="宋体" panose="02010600030101010101" pitchFamily="2" charset="-122"/>
                <a:sym typeface="+mn-ea"/>
              </a:rPr>
              <a:t>ANN</a:t>
            </a:r>
            <a:r>
              <a:rPr lang="zh-CN" altLang="en-US" b="1" dirty="0">
                <a:latin typeface="宋体" panose="02010600030101010101" pitchFamily="2" charset="-122"/>
                <a:ea typeface="宋体" panose="02010600030101010101" pitchFamily="2" charset="-122"/>
                <a:sym typeface="+mn-ea"/>
              </a:rPr>
              <a:t>可相比的表现。目前的改造达到的效果需要在性能和功耗之间取一个平衡点，使模型的计算量／性能损失达到一个相对较优的平衡点。图２的功耗可以降低８０％，但有性能损失较大；图一的性能可以基本维持在可以接受的范围内。</a:t>
            </a:r>
            <a:endParaRPr lang="zh-CN" altLang="en-US" b="1" dirty="0">
              <a:latin typeface="宋体" panose="02010600030101010101" pitchFamily="2" charset="-122"/>
              <a:ea typeface="宋体" panose="02010600030101010101" pitchFamily="2" charset="-122"/>
              <a:sym typeface="+mn-ea"/>
            </a:endParaRPr>
          </a:p>
          <a:p>
            <a:endParaRPr lang="zh-CN" altLang="en-US" dirty="0"/>
          </a:p>
        </p:txBody>
      </p:sp>
      <p:sp>
        <p:nvSpPr>
          <p:cNvPr id="1048724" name="灯片编号占位符 3"/>
          <p:cNvSpPr>
            <a:spLocks noGrp="1"/>
          </p:cNvSpPr>
          <p:nvPr>
            <p:ph type="sldNum" sz="quarter" idx="10"/>
          </p:nvPr>
        </p:nvSpPr>
        <p:spPr/>
        <p:txBody>
          <a:bodyPr/>
          <a:lstStyle/>
          <a:p>
            <a:fld id="{00B70EA8-1F46-406D-9350-C1AD5EAAE40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幻灯片图像占位符 1"/>
          <p:cNvSpPr>
            <a:spLocks noGrp="1" noRot="1" noChangeAspect="1"/>
          </p:cNvSpPr>
          <p:nvPr>
            <p:ph type="sldImg"/>
          </p:nvPr>
        </p:nvSpPr>
        <p:spPr/>
      </p:sp>
      <p:sp>
        <p:nvSpPr>
          <p:cNvPr id="1048723" name="备注占位符 2"/>
          <p:cNvSpPr>
            <a:spLocks noGrp="1"/>
          </p:cNvSpPr>
          <p:nvPr>
            <p:ph type="body" idx="1"/>
          </p:nvPr>
        </p:nvSpPr>
        <p:spPr/>
        <p:txBody>
          <a:bodyPr/>
          <a:lstStyle/>
          <a:p>
            <a:r>
              <a:rPr lang="zh-CN" altLang="en-US" sz="900" dirty="0">
                <a:latin typeface="宋体" panose="02010600030101010101" pitchFamily="2" charset="-122"/>
                <a:ea typeface="宋体" panose="02010600030101010101" pitchFamily="2" charset="-122"/>
                <a:cs typeface="宋体" panose="02010600030101010101" pitchFamily="2" charset="-122"/>
                <a:sym typeface="+mn-ea"/>
              </a:rPr>
              <a:t>大语言模型在融合</a:t>
            </a:r>
            <a:r>
              <a:rPr lang="en-US" altLang="zh-CN" sz="900" dirty="0">
                <a:latin typeface="宋体" panose="02010600030101010101" pitchFamily="2" charset="-122"/>
                <a:ea typeface="宋体" panose="02010600030101010101" pitchFamily="2" charset="-122"/>
                <a:cs typeface="宋体" panose="02010600030101010101" pitchFamily="2" charset="-122"/>
                <a:sym typeface="+mn-ea"/>
              </a:rPr>
              <a:t>SNN</a:t>
            </a:r>
            <a:r>
              <a:rPr lang="zh-CN" altLang="en-US" sz="900" dirty="0">
                <a:latin typeface="宋体" panose="02010600030101010101" pitchFamily="2" charset="-122"/>
                <a:ea typeface="宋体" panose="02010600030101010101" pitchFamily="2" charset="-122"/>
                <a:cs typeface="宋体" panose="02010600030101010101" pitchFamily="2" charset="-122"/>
                <a:sym typeface="+mn-ea"/>
              </a:rPr>
              <a:t>神经元后，表现出一定的性能提升。这个发现能够帮助我们进一步探索类脑神经元在大预言模型中对语言特征提取的影响。目前基础模型的改造战在于大语言模型训练的时间、设备成本较高，因此，结构的改善需要先在较小的文本、语言数据集上进行验证改善效果。</a:t>
            </a:r>
            <a:endParaRPr lang="zh-CN" altLang="en-US" sz="900" dirty="0">
              <a:latin typeface="宋体" panose="02010600030101010101" pitchFamily="2" charset="-122"/>
              <a:ea typeface="宋体" panose="02010600030101010101" pitchFamily="2" charset="-122"/>
              <a:cs typeface="宋体" panose="02010600030101010101" pitchFamily="2" charset="-122"/>
              <a:sym typeface="+mn-ea"/>
            </a:endParaRPr>
          </a:p>
          <a:p>
            <a:r>
              <a:rPr lang="zh-CN" altLang="en-US" sz="900" dirty="0">
                <a:latin typeface="宋体" panose="02010600030101010101" pitchFamily="2" charset="-122"/>
                <a:ea typeface="宋体" panose="02010600030101010101" pitchFamily="2" charset="-122"/>
                <a:cs typeface="宋体" panose="02010600030101010101" pitchFamily="2" charset="-122"/>
                <a:sym typeface="+mn-ea"/>
              </a:rPr>
              <a:t>ＳＲＷＫＶ是在基础ＲＷＫＶ基础上融入</a:t>
            </a:r>
            <a:r>
              <a:rPr lang="en-US" altLang="zh-CN" sz="900" dirty="0">
                <a:latin typeface="宋体" panose="02010600030101010101" pitchFamily="2" charset="-122"/>
                <a:ea typeface="宋体" panose="02010600030101010101" pitchFamily="2" charset="-122"/>
                <a:cs typeface="宋体" panose="02010600030101010101" pitchFamily="2" charset="-122"/>
                <a:sym typeface="+mn-ea"/>
              </a:rPr>
              <a:t>SNN</a:t>
            </a:r>
            <a:r>
              <a:rPr lang="zh-CN" altLang="en-US" sz="900" dirty="0">
                <a:latin typeface="宋体" panose="02010600030101010101" pitchFamily="2" charset="-122"/>
                <a:ea typeface="宋体" panose="02010600030101010101" pitchFamily="2" charset="-122"/>
                <a:cs typeface="宋体" panose="02010600030101010101" pitchFamily="2" charset="-122"/>
                <a:sym typeface="+mn-ea"/>
              </a:rPr>
              <a:t>网络层，并改造其跳连的方式，得到一个更好的模型性能。图表为我们修改后的模型实验结果，　在ｅｎｗｉｋｉ８提升了０．１１，（BPC(bits per character)是评估语言模型性能的指标:数值越低越好）在ＳＮＮ的语言模型中得到ＳＯＴＡ的效果。当前针对语言模型结构的研究工作还在继续。下一</a:t>
            </a:r>
            <a:r>
              <a:rPr lang="en-US" altLang="zh-CN" sz="900" dirty="0">
                <a:latin typeface="宋体" panose="02010600030101010101" pitchFamily="2" charset="-122"/>
                <a:ea typeface="宋体" panose="02010600030101010101" pitchFamily="2" charset="-122"/>
                <a:cs typeface="宋体" panose="02010600030101010101" pitchFamily="2" charset="-122"/>
                <a:sym typeface="+mn-ea"/>
              </a:rPr>
              <a:t>i</a:t>
            </a:r>
            <a:r>
              <a:rPr lang="zh-CN" altLang="en-US" sz="900" dirty="0">
                <a:latin typeface="宋体" panose="02010600030101010101" pitchFamily="2" charset="-122"/>
                <a:ea typeface="宋体" panose="02010600030101010101" pitchFamily="2" charset="-122"/>
                <a:cs typeface="宋体" panose="02010600030101010101" pitchFamily="2" charset="-122"/>
                <a:sym typeface="+mn-ea"/>
              </a:rPr>
              <a:t>步需要分解ＷＫＶ（红色框图部分）融合ＳＮＮ神经元，进一步降低理论功耗。</a:t>
            </a:r>
            <a:endParaRPr lang="zh-CN" altLang="en-US" sz="900" dirty="0">
              <a:latin typeface="宋体" panose="02010600030101010101" pitchFamily="2" charset="-122"/>
              <a:ea typeface="宋体" panose="02010600030101010101" pitchFamily="2" charset="-122"/>
              <a:cs typeface="宋体" panose="02010600030101010101" pitchFamily="2" charset="-122"/>
              <a:sym typeface="+mn-ea"/>
            </a:endParaRPr>
          </a:p>
          <a:p>
            <a:endParaRPr lang="zh-CN" altLang="en-US" dirty="0"/>
          </a:p>
        </p:txBody>
      </p:sp>
      <p:sp>
        <p:nvSpPr>
          <p:cNvPr id="1048724" name="灯片编号占位符 3"/>
          <p:cNvSpPr>
            <a:spLocks noGrp="1"/>
          </p:cNvSpPr>
          <p:nvPr>
            <p:ph type="sldNum" sz="quarter" idx="10"/>
          </p:nvPr>
        </p:nvSpPr>
        <p:spPr/>
        <p:txBody>
          <a:bodyPr/>
          <a:lstStyle/>
          <a:p>
            <a:fld id="{00B70EA8-1F46-406D-9350-C1AD5EAAE40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t>MLU-Pro 数据集是一个更强大且更具挑战性的大规模多任务理解数据集，旨在更严格地对大型语言模型的功能进行基准测试。该数据集包含 12K 个跨学科的复杂问题。</a:t>
            </a:r>
            <a:r>
              <a:rPr lang="en-US"/>
              <a:t> </a:t>
            </a:r>
            <a:r>
              <a:rPr lang="zh-CN" altLang="en-US"/>
              <a:t>而</a:t>
            </a:r>
            <a:r>
              <a:rPr lang="en-US" altLang="zh-CN"/>
              <a:t> LFM </a:t>
            </a:r>
            <a:r>
              <a:rPr lang="zh-CN" altLang="en-US"/>
              <a:t>展现出可以用更小的参数尺寸的模型达到更好的语言能力效果。</a:t>
            </a:r>
            <a:endParaRPr lang="zh-CN" altLang="en-US"/>
          </a:p>
          <a:p/>
          <a:p>
            <a:r>
              <a:t>直接使用：https://go.hyper.ai/PwJDW</a:t>
            </a:r>
          </a:p>
          <a:p/>
          <a:p>
            <a:r>
              <a:t>https://baijiahao.baidu.com/s?id=1810165910046555350&amp;wfr=spider&amp;for=pc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p:spPr>
      </p:sp>
      <p:sp>
        <p:nvSpPr>
          <p:cNvPr id="4099" name="备注占位符 2"/>
          <p:cNvSpPr>
            <a:spLocks noGrp="1"/>
          </p:cNvSpPr>
          <p:nvPr>
            <p:ph type="body" idx="1"/>
          </p:nvPr>
        </p:nvSpPr>
        <p:spPr bwMode="auto">
          <a:noFill/>
        </p:spPr>
        <p:txBody>
          <a:bodyPr wrap="square" numCol="1" anchor="t" anchorCtr="0" compatLnSpc="1"/>
          <a:lstStyle/>
          <a:p>
            <a:pPr marL="0" lvl="1" eaLnBrk="1" hangingPunct="1">
              <a:spcBef>
                <a:spcPct val="0"/>
              </a:spcBef>
            </a:pPr>
            <a:endParaRPr lang="zh-CN" altLang="en-US" dirty="0"/>
          </a:p>
        </p:txBody>
      </p:sp>
      <p:sp>
        <p:nvSpPr>
          <p:cNvPr id="4100" name="灯片编号占位符 3"/>
          <p:cNvSpPr>
            <a:spLocks noGrp="1"/>
          </p:cNvSpPr>
          <p:nvPr>
            <p:ph type="sldNum" sz="quarter" idx="5"/>
          </p:nvPr>
        </p:nvSpPr>
        <p:spPr bwMode="auto">
          <a:noFill/>
          <a:ln>
            <a:miter lim="800000"/>
          </a:ln>
        </p:spPr>
        <p:txBody>
          <a:bodyPr/>
          <a:lstStyle/>
          <a:p>
            <a:fld id="{587D192B-D76B-4FEB-87CE-7BF9F8767CA5}" type="slidenum">
              <a:rPr lang="zh-CN" altLang="en-US" smtClean="0">
                <a:ea typeface="宋体" panose="02010600030101010101" pitchFamily="2" charset="-122"/>
              </a:rPr>
            </a:fld>
            <a:endParaRPr lang="zh-CN" altLang="en-US">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6381607-E5BD-45D4-B756-E0B8D8F1E2D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對於更困難的任務，我們可以嘗試增加示範次數（例如3-shot、5-shot、10-shot等）</a:t>
            </a:r>
            <a:endParaRPr lang="zh-CN" altLang="en-US"/>
          </a:p>
          <a:p>
            <a:endParaRPr lang="zh-CN" altLang="en-US"/>
          </a:p>
          <a:p>
            <a:r>
              <a:rPr lang="zh-CN" altLang="en-US"/>
              <a:t>📊 GSM8K 数据集 GSM8K（Grade School Math 8K）是一个包含 8.5K 高质量、小学数学语言问题的数据集，这些问题是由人类撰写者创作的。该数据集分为 7.5K 训练问题和 1K 测试问题</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这张图显示了各个</a:t>
            </a:r>
            <a:r>
              <a:rPr lang="en-US" altLang="zh-CN"/>
              <a:t>LLM </a:t>
            </a:r>
            <a:r>
              <a:rPr lang="zh-CN" altLang="en-US"/>
              <a:t>模型的内存消耗情况，</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在科技发展的浪潮中，Liquid AI 正在以线虫为灵感，创新出一种新型计算架构，力争在资源匮乏的环境中也能发挥强大性能。这种被誉为「非Transformer液态神经网络」的新架构，或许将引领移动机器人技术的未来。</a:t>
            </a:r>
            <a:endParaRPr lang="zh-CN" altLang="en-US"/>
          </a:p>
          <a:p>
            <a:r>
              <a:rPr lang="zh-CN" altLang="en-US"/>
              <a:t>自谷歌在2017年推出划时代的论文《Attention Is All You Need》以来，Transformer 架构风靡全球，成为了各种智能模型的基石。最近，由麻省理工学院（MIT）博士后研究人员共同创立的初创公司 Liquid AI 决定打破常规，探索一种超越现有生成式预训练 Transformer（GPT）模型的新方式。Liquid AI推出的Liquid Foundation Models（LFM）系列便是他们的首款多模态AI模型，致力于在各个规模下保持驻留效率与运算性能。</a:t>
            </a:r>
            <a:endParaRPr lang="zh-CN" altLang="en-US"/>
          </a:p>
          <a:p>
            <a:r>
              <a:rPr lang="zh-CN" altLang="en-US"/>
              <a:t>LFM系列产品包含三种不同的模型，尤其是LFM-1B在各项核心基准测试中屡屡夺得冠军，标志着非GPT架构首次在此规模中成就卓越。这种情形在移动与边缘计算的场景中似乎愈发重要，因为LFM-3B在与3B Transformer、混合模型及递归神经网络（RNN）的比较中表现出色，成为了各项基准成绩的领先者。其小巧的体型与高效的计算能力特别适合长序列任务的处理，让开发者享受了更便捷的应用体验。</a:t>
            </a:r>
            <a:endParaRPr lang="zh-CN" altLang="en-US"/>
          </a:p>
          <a:p>
            <a:endParaRPr lang="zh-CN" altLang="en-US"/>
          </a:p>
          <a:p>
            <a:r>
              <a:rPr lang="zh-CN" altLang="en-US"/>
              <a:t>在节省内存方面，LFM的表现也是颇为惊人，相较于基于Transformer的模型，LFM的内存需求则少得多。例如，运行LFM-3B仅需16GB内存，而Meta的Llama-3.2-3B则需要超过48GB，形成鲜明的对比。</a:t>
            </a:r>
            <a:endParaRPr lang="zh-CN" altLang="en-US"/>
          </a:p>
          <a:p>
            <a:endParaRPr lang="zh-CN" altLang="en-US"/>
          </a:p>
          <a:p>
            <a:endParaRPr lang="zh-CN" altLang="en-US"/>
          </a:p>
          <a:p>
            <a:r>
              <a:rPr lang="zh-CN" altLang="en-US"/>
              <a:t>Liquid AI的核心设计理念源于动态系统和信号处理，拥抱了新颖的混合计算单元，最终形成了一种通用的AI模型，能够有效处理视频、音频、文本、时间序列等多种序列数据。令人振奋的是，该公司在开发新模型过程中，更是借鉴了线虫的神经结构，创造出液态神经网络。</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https://blog.csdn.net/zyw2002/article/details/136840829</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S4模型（Structured State Space sequence model）是一种基于状态空间模型（SSM）的序列模型。SSM是一种在许多科学学科中广泛使用的模型，它将一维输入信号映射到N维潜在状态，然后投影到一维输出信号</a:t>
            </a:r>
            <a:endParaRPr lang="zh-CN" altLang="en-US"/>
          </a:p>
          <a:p>
            <a:r>
              <a:rPr lang="zh-CN" altLang="en-US"/>
              <a:t>。S4模型在SSM的基础上进行了改进和扩展，主要体现在以下几个方面：</a:t>
            </a:r>
            <a:endParaRPr lang="zh-CN" altLang="en-US"/>
          </a:p>
          <a:p>
            <a:endParaRPr lang="zh-CN" altLang="en-US"/>
          </a:p>
          <a:p>
            <a:r>
              <a:rPr lang="zh-CN" altLang="en-US"/>
              <a:t>长距离依赖问题的处理：S4模型通过引入HiPPO（High-order Polynomial Projection Operators）框架来解决长距离依赖问题。HiPPO框架可以将输入信号压缩为一个系数向量，这个向量能够捕获输入信号的历史信息，从而帮助模型更好地处理长序列数据</a:t>
            </a:r>
            <a:endParaRPr lang="zh-CN" altLang="en-US"/>
          </a:p>
          <a:p>
            <a:r>
              <a:rPr lang="zh-CN" altLang="en-US"/>
              <a:t>。</a:t>
            </a:r>
            <a:endParaRPr lang="zh-CN" altLang="en-US"/>
          </a:p>
          <a:p>
            <a:endParaRPr lang="zh-CN" altLang="en-US"/>
          </a:p>
          <a:p>
            <a:r>
              <a:rPr lang="zh-CN" altLang="en-US"/>
              <a:t>计算复杂度的降低：S4模型通过将状态矩阵A分解为低秩和正规项的和，使得A可以被稳定地对角化。利用Woodbury identity和Cauchy核的计算，将SSM的计算复杂度从O(N^2L)降低到O(N+L)，其中N是状态维度，L是序列长度</a:t>
            </a:r>
            <a:endParaRPr lang="zh-CN" altLang="en-US"/>
          </a:p>
          <a:p>
            <a:r>
              <a:rPr lang="zh-CN" altLang="en-US"/>
              <a:t>。</a:t>
            </a:r>
            <a:endParaRPr lang="zh-CN" altLang="en-US"/>
          </a:p>
          <a:p>
            <a:endParaRPr lang="zh-CN" altLang="en-US"/>
          </a:p>
          <a:p>
            <a:r>
              <a:rPr lang="zh-CN" altLang="en-US"/>
              <a:t>并行化和卷积表示：S4模型将SSM的递归表示转换为卷积表示，使得可以使用快速傅里叶变换（FFTs）高效计算，前提是已知SSM卷积核K</a:t>
            </a:r>
            <a:endParaRPr lang="zh-CN" altLang="en-US"/>
          </a:p>
          <a:p>
            <a:r>
              <a:rPr lang="zh-CN" altLang="en-US"/>
              <a:t>。</a:t>
            </a:r>
            <a:endParaRPr lang="zh-CN" altLang="en-US"/>
          </a:p>
          <a:p>
            <a:endParaRPr lang="zh-CN" altLang="en-US"/>
          </a:p>
          <a:p>
            <a:r>
              <a:rPr lang="zh-CN" altLang="en-US"/>
              <a:t>结构化状态空间：S4模型通过HiPPO和离散化方法，创建了结构化的状态空间，这使得模型能够有效处理长序列，并在多个任务和数据集上验证了性能</a:t>
            </a:r>
            <a:endParaRPr lang="zh-CN" altLang="en-US"/>
          </a:p>
          <a:p>
            <a:r>
              <a:rPr lang="zh-CN" altLang="en-US"/>
              <a:t>。</a:t>
            </a:r>
            <a:endParaRPr lang="zh-CN" altLang="en-US"/>
          </a:p>
          <a:p>
            <a:endParaRPr lang="zh-CN" altLang="en-US"/>
          </a:p>
          <a:p>
            <a:r>
              <a:rPr lang="zh-CN" altLang="en-US"/>
              <a:t>总的来说，S4模型是SSM的一个扩展，它在SSM的基础上引入了新的参数化和计算方法，以提高对长序列的建模能力，并降低计算成本。S4模型可以看作是SSM的一个特化和优化版本，专门针对序列数据的建模</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cxnSp>
        <p:nvCxnSpPr>
          <p:cNvPr id="3145728" name="直接连接符 9"/>
          <p:cNvCxnSpPr/>
          <p:nvPr/>
        </p:nvCxnSpPr>
        <p:spPr>
          <a:xfrm flipV="1">
            <a:off x="385717" y="845024"/>
            <a:ext cx="11420567" cy="5000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2097155" name="图片 14"/>
          <p:cNvPicPr>
            <a:picLocks noChangeAspect="1"/>
          </p:cNvPicPr>
          <p:nvPr/>
        </p:nvPicPr>
        <p:blipFill>
          <a:blip r:embed="rId2" cstate="print"/>
          <a:stretch>
            <a:fillRect/>
          </a:stretch>
        </p:blipFill>
        <p:spPr>
          <a:xfrm>
            <a:off x="9456375" y="-227671"/>
            <a:ext cx="2306489" cy="980619"/>
          </a:xfrm>
          <a:prstGeom prst="rect">
            <a:avLst/>
          </a:prstGeom>
        </p:spPr>
      </p:pic>
      <p:sp>
        <p:nvSpPr>
          <p:cNvPr id="1048587" name="日期占位符 18"/>
          <p:cNvSpPr>
            <a:spLocks noGrp="1"/>
          </p:cNvSpPr>
          <p:nvPr>
            <p:ph type="dt" sz="half" idx="10"/>
          </p:nvPr>
        </p:nvSpPr>
        <p:spPr/>
        <p:txBody>
          <a:bodyPr/>
          <a:lstStyle/>
          <a:p>
            <a:fld id="{CD034484-52D0-4C94-B7B9-8FDE6B7846F6}" type="datetime1">
              <a:rPr lang="zh-CN" altLang="en-US" smtClean="0"/>
            </a:fld>
            <a:endParaRPr lang="zh-CN" altLang="en-US"/>
          </a:p>
        </p:txBody>
      </p:sp>
      <p:sp>
        <p:nvSpPr>
          <p:cNvPr id="1048588" name="页脚占位符 19"/>
          <p:cNvSpPr>
            <a:spLocks noGrp="1"/>
          </p:cNvSpPr>
          <p:nvPr>
            <p:ph type="ftr" sz="quarter" idx="11"/>
          </p:nvPr>
        </p:nvSpPr>
        <p:spPr/>
        <p:txBody>
          <a:bodyPr/>
          <a:lstStyle/>
          <a:p>
            <a:endParaRPr lang="zh-CN" altLang="en-US"/>
          </a:p>
        </p:txBody>
      </p:sp>
      <p:sp>
        <p:nvSpPr>
          <p:cNvPr id="1048589" name="灯片编号占位符 20"/>
          <p:cNvSpPr>
            <a:spLocks noGrp="1"/>
          </p:cNvSpPr>
          <p:nvPr>
            <p:ph type="sldNum" sz="quarter" idx="12"/>
          </p:nvPr>
        </p:nvSpPr>
        <p:spPr/>
        <p:txBody>
          <a:bodyPr/>
          <a:lstStyle/>
          <a:p>
            <a:fld id="{63705C35-B68C-4981-81D6-C35FE2A68B7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A2DE4216-EF9D-4BA4-8357-41391E2BC7E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F390F9F-EE84-45B8-A654-CE6CE49FDFE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DE4216-EF9D-4BA4-8357-41391E2BC7E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90F9F-EE84-45B8-A654-CE6CE49FDFE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0" Type="http://schemas.openxmlformats.org/officeDocument/2006/relationships/slideLayout" Target="../slideLayouts/slideLayout1.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hyperlink" Target="https://arxiv.org/pdf/2401.02020.pdf" TargetMode="External"/><Relationship Id="rId7" Type="http://schemas.openxmlformats.org/officeDocument/2006/relationships/hyperlink" Target="https://arxiv.org/pdf/2403.14302.pdf" TargetMode="External"/><Relationship Id="rId6" Type="http://schemas.openxmlformats.org/officeDocument/2006/relationships/hyperlink" Target="https://openreview.net/pdf?id=1SIBN5Xyw7" TargetMode="External"/><Relationship Id="rId5" Type="http://schemas.openxmlformats.org/officeDocument/2006/relationships/hyperlink" Target="https://arxiv.org/pdf/2312.07625.pdf" TargetMode="External"/><Relationship Id="rId4" Type="http://schemas.openxmlformats.org/officeDocument/2006/relationships/hyperlink" Target="https://arxiv.org/pdf/2307.01694.pdf" TargetMode="External"/><Relationship Id="rId3" Type="http://schemas.openxmlformats.org/officeDocument/2006/relationships/hyperlink" Target="https://arxiv.org/pdf/2211.10686.pdf" TargetMode="External"/><Relationship Id="rId2" Type="http://schemas.openxmlformats.org/officeDocument/2006/relationships/hyperlink" Target="https://arxiv.org/abs/1606.08165" TargetMode="Externa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58.png"/><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hyperlink" Target="https://arxiv.org/pdf/2403.14302" TargetMode="External"/><Relationship Id="rId1" Type="http://schemas.openxmlformats.org/officeDocument/2006/relationships/image" Target="../media/image48.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48.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tags" Target="../tags/tag16.xml"/><Relationship Id="rId1" Type="http://schemas.openxmlformats.org/officeDocument/2006/relationships/tags" Target="../tags/tag15.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2.png"/><Relationship Id="rId7" Type="http://schemas.openxmlformats.org/officeDocument/2006/relationships/image" Target="../media/image79.wmf"/><Relationship Id="rId6" Type="http://schemas.openxmlformats.org/officeDocument/2006/relationships/oleObject" Target="../embeddings/oleObject3.bin"/><Relationship Id="rId5" Type="http://schemas.openxmlformats.org/officeDocument/2006/relationships/image" Target="../media/image78.wmf"/><Relationship Id="rId4" Type="http://schemas.openxmlformats.org/officeDocument/2006/relationships/oleObject" Target="../embeddings/oleObject2.bin"/><Relationship Id="rId3" Type="http://schemas.openxmlformats.org/officeDocument/2006/relationships/image" Target="../media/image77.wmf"/><Relationship Id="rId2" Type="http://schemas.openxmlformats.org/officeDocument/2006/relationships/oleObject" Target="../embeddings/oleObject1.bin"/><Relationship Id="rId10" Type="http://schemas.openxmlformats.org/officeDocument/2006/relationships/vmlDrawing" Target="../drawings/vmlDrawing1.vml"/><Relationship Id="rId1" Type="http://schemas.openxmlformats.org/officeDocument/2006/relationships/image" Target="../media/image75.png"/></Relationships>
</file>

<file path=ppt/slides/_rels/slide44.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9.wmf"/><Relationship Id="rId4" Type="http://schemas.openxmlformats.org/officeDocument/2006/relationships/oleObject" Target="../embeddings/oleObject5.bin"/><Relationship Id="rId3" Type="http://schemas.openxmlformats.org/officeDocument/2006/relationships/image" Target="../media/image76.png"/><Relationship Id="rId2" Type="http://schemas.openxmlformats.org/officeDocument/2006/relationships/image" Target="../media/image80.wmf"/><Relationship Id="rId1"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1.xml"/><Relationship Id="rId7" Type="http://schemas.openxmlformats.org/officeDocument/2006/relationships/image" Target="../media/image83.png"/><Relationship Id="rId6" Type="http://schemas.openxmlformats.org/officeDocument/2006/relationships/image" Target="../media/image82.wmf"/><Relationship Id="rId5" Type="http://schemas.openxmlformats.org/officeDocument/2006/relationships/oleObject" Target="../embeddings/oleObject8.bin"/><Relationship Id="rId4" Type="http://schemas.openxmlformats.org/officeDocument/2006/relationships/image" Target="../media/image79.wmf"/><Relationship Id="rId3" Type="http://schemas.openxmlformats.org/officeDocument/2006/relationships/oleObject" Target="../embeddings/oleObject7.bin"/><Relationship Id="rId2" Type="http://schemas.openxmlformats.org/officeDocument/2006/relationships/image" Target="../media/image81.wmf"/><Relationship Id="rId1" Type="http://schemas.openxmlformats.org/officeDocument/2006/relationships/oleObject" Target="../embeddings/oleObject6.bin"/></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4.png"/><Relationship Id="rId1" Type="http://schemas.openxmlformats.org/officeDocument/2006/relationships/image" Target="../media/image48.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85.png"/><Relationship Id="rId2" Type="http://schemas.openxmlformats.org/officeDocument/2006/relationships/image" Target="../media/image60.png"/><Relationship Id="rId1" Type="http://schemas.openxmlformats.org/officeDocument/2006/relationships/image" Target="../media/image5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2.xml"/><Relationship Id="rId2" Type="http://schemas.openxmlformats.org/officeDocument/2006/relationships/image" Target="../media/image86.png"/><Relationship Id="rId1"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6.png"/><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7.png"/><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9.png"/><Relationship Id="rId1"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4" Type="http://schemas.openxmlformats.org/officeDocument/2006/relationships/slideLayout" Target="../slideLayouts/slideLayout2.xml"/><Relationship Id="rId13" Type="http://schemas.openxmlformats.org/officeDocument/2006/relationships/image" Target="../media/image8.png"/><Relationship Id="rId12" Type="http://schemas.openxmlformats.org/officeDocument/2006/relationships/image" Target="../media/image2.png"/><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object 6"/>
          <p:cNvSpPr/>
          <p:nvPr/>
        </p:nvSpPr>
        <p:spPr>
          <a:xfrm>
            <a:off x="5158163" y="4317972"/>
            <a:ext cx="870147" cy="236286"/>
          </a:xfrm>
          <a:custGeom>
            <a:avLst/>
            <a:gdLst/>
            <a:ahLst/>
            <a:cxnLst/>
            <a:rect l="l" t="t" r="r" b="b"/>
            <a:pathLst>
              <a:path w="5481320" h="1488439">
                <a:moveTo>
                  <a:pt x="5481015" y="0"/>
                </a:moveTo>
                <a:lnTo>
                  <a:pt x="0" y="0"/>
                </a:lnTo>
                <a:lnTo>
                  <a:pt x="0" y="1487944"/>
                </a:lnTo>
                <a:lnTo>
                  <a:pt x="5481015" y="1487944"/>
                </a:lnTo>
                <a:lnTo>
                  <a:pt x="5481015" y="1481594"/>
                </a:lnTo>
                <a:lnTo>
                  <a:pt x="5481015" y="1475244"/>
                </a:lnTo>
                <a:lnTo>
                  <a:pt x="5481015" y="12700"/>
                </a:lnTo>
                <a:lnTo>
                  <a:pt x="5481015" y="6350"/>
                </a:lnTo>
                <a:lnTo>
                  <a:pt x="5481015" y="0"/>
                </a:lnTo>
                <a:close/>
              </a:path>
            </a:pathLst>
          </a:custGeom>
          <a:solidFill>
            <a:srgbClr val="FFFFFF"/>
          </a:solidFill>
        </p:spPr>
        <p:txBody>
          <a:bodyPr wrap="square" lIns="0" tIns="0" rIns="0" bIns="0" rtlCol="0"/>
          <a:lstStyle/>
          <a:p>
            <a:endParaRPr sz="285"/>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7" name="标题 1"/>
          <p:cNvSpPr>
            <a:spLocks noGrp="1"/>
          </p:cNvSpPr>
          <p:nvPr>
            <p:ph type="ctrTitle"/>
          </p:nvPr>
        </p:nvSpPr>
        <p:spPr>
          <a:xfrm>
            <a:off x="117134" y="1581731"/>
            <a:ext cx="11633756" cy="2387600"/>
          </a:xfrm>
          <a:noFill/>
          <a:ln>
            <a:noFill/>
          </a:ln>
        </p:spPr>
        <p:txBody>
          <a:bodyPr>
            <a:normAutofit/>
          </a:bodyPr>
          <a:lstStyle/>
          <a:p>
            <a:r>
              <a:rPr lang="en-US" altLang="zh-CN" sz="4000" b="1" dirty="0">
                <a:sym typeface="+mn-ea"/>
              </a:rPr>
              <a:t>Technical analysis of post-transformer architectures</a:t>
            </a:r>
            <a:br>
              <a:rPr lang="en-US" altLang="zh-CN" sz="4000" b="1" dirty="0">
                <a:sym typeface="+mn-ea"/>
              </a:rPr>
            </a:br>
            <a:r>
              <a:rPr lang="en-US" altLang="zh-CN" sz="4000" b="1" dirty="0">
                <a:sym typeface="+mn-ea"/>
              </a:rPr>
              <a:t>LFM &amp; Mamba</a:t>
            </a:r>
            <a:br>
              <a:rPr lang="en-US" altLang="zh-CN" sz="4000" b="1" dirty="0"/>
            </a:br>
            <a:endParaRPr lang="en-US" altLang="zh-CN" sz="4000" b="1" dirty="0" smtClean="0">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 name="副标题 2"/>
          <p:cNvSpPr>
            <a:spLocks noGrp="1"/>
          </p:cNvSpPr>
          <p:nvPr>
            <p:ph type="subTitle" idx="1"/>
          </p:nvPr>
        </p:nvSpPr>
        <p:spPr>
          <a:xfrm>
            <a:off x="1524000" y="3888105"/>
            <a:ext cx="9144000" cy="1096010"/>
          </a:xfrm>
        </p:spPr>
        <p:txBody>
          <a:bodyPr>
            <a:normAutofit fontScale="70000"/>
          </a:bodyPr>
          <a:p>
            <a:r>
              <a:rPr lang="en-US" altLang="zh-CN"/>
              <a:t>Origenaled by Zhenzhi </a:t>
            </a:r>
            <a:r>
              <a:rPr lang="en-US" altLang="zh-CN"/>
              <a:t>Wu, </a:t>
            </a:r>
            <a:endParaRPr lang="en-US" altLang="zh-CN"/>
          </a:p>
          <a:p>
            <a:r>
              <a:rPr lang="en-US" altLang="zh-CN"/>
              <a:t>edited by Wei Hua</a:t>
            </a:r>
            <a:endParaRPr lang="en-US" altLang="zh-CN"/>
          </a:p>
          <a:p>
            <a:r>
              <a:rPr lang="en-US" altLang="zh-CN"/>
              <a:t>2024/11/14</a:t>
            </a:r>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54660" y="1033780"/>
            <a:ext cx="6583045" cy="354647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2554605" y="397510"/>
            <a:ext cx="6096000" cy="368300"/>
          </a:xfrm>
          <a:prstGeom prst="rect">
            <a:avLst/>
          </a:prstGeom>
          <a:noFill/>
        </p:spPr>
        <p:txBody>
          <a:bodyPr wrap="square" rtlCol="0" anchor="t">
            <a:spAutoFit/>
          </a:bodyPr>
          <a:p>
            <a:r>
              <a:rPr lang="en-US" altLang="zh-CN" b="1">
                <a:sym typeface="+mn-ea"/>
              </a:rPr>
              <a:t>S4: Algorithm</a:t>
            </a:r>
            <a:endParaRPr lang="en-US" altLang="zh-CN" b="1">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39090" y="1401445"/>
            <a:ext cx="11195050" cy="1670050"/>
          </a:xfrm>
          <a:prstGeom prst="rect">
            <a:avLst/>
          </a:prstGeom>
        </p:spPr>
      </p:pic>
      <p:pic>
        <p:nvPicPr>
          <p:cNvPr id="5" name="图片 4"/>
          <p:cNvPicPr>
            <a:picLocks noChangeAspect="1"/>
          </p:cNvPicPr>
          <p:nvPr/>
        </p:nvPicPr>
        <p:blipFill>
          <a:blip r:embed="rId2"/>
          <a:stretch>
            <a:fillRect/>
          </a:stretch>
        </p:blipFill>
        <p:spPr>
          <a:xfrm>
            <a:off x="457835" y="3453130"/>
            <a:ext cx="11150600" cy="895350"/>
          </a:xfrm>
          <a:prstGeom prst="rect">
            <a:avLst/>
          </a:prstGeom>
        </p:spPr>
      </p:pic>
      <p:pic>
        <p:nvPicPr>
          <p:cNvPr id="6" name="图片 5"/>
          <p:cNvPicPr>
            <a:picLocks noChangeAspect="1"/>
          </p:cNvPicPr>
          <p:nvPr/>
        </p:nvPicPr>
        <p:blipFill>
          <a:blip r:embed="rId3"/>
          <a:stretch>
            <a:fillRect/>
          </a:stretch>
        </p:blipFill>
        <p:spPr>
          <a:xfrm>
            <a:off x="410210" y="4511675"/>
            <a:ext cx="11245850" cy="927100"/>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46710" y="1097915"/>
            <a:ext cx="7066915" cy="499872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98120" y="1202690"/>
            <a:ext cx="11577320" cy="2880360"/>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431165" y="866775"/>
            <a:ext cx="11019155" cy="524954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6690" y="1674495"/>
            <a:ext cx="11817985" cy="2721610"/>
          </a:xfrm>
          <a:prstGeom prst="rect">
            <a:avLst/>
          </a:prstGeom>
        </p:spPr>
      </p:pic>
      <p:pic>
        <p:nvPicPr>
          <p:cNvPr id="6" name="图片 5"/>
          <p:cNvPicPr>
            <a:picLocks noChangeAspect="1"/>
          </p:cNvPicPr>
          <p:nvPr/>
        </p:nvPicPr>
        <p:blipFill>
          <a:blip r:embed="rId2"/>
          <a:stretch>
            <a:fillRect/>
          </a:stretch>
        </p:blipFill>
        <p:spPr>
          <a:xfrm>
            <a:off x="1451610" y="4514215"/>
            <a:ext cx="10483850" cy="185420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261870" y="1036320"/>
            <a:ext cx="9670415" cy="3281045"/>
          </a:xfrm>
          <a:prstGeom prst="rect">
            <a:avLst/>
          </a:prstGeom>
        </p:spPr>
      </p:pic>
      <p:pic>
        <p:nvPicPr>
          <p:cNvPr id="5" name="图片 4"/>
          <p:cNvPicPr>
            <a:picLocks noChangeAspect="1"/>
          </p:cNvPicPr>
          <p:nvPr/>
        </p:nvPicPr>
        <p:blipFill>
          <a:blip r:embed="rId2"/>
          <a:stretch>
            <a:fillRect/>
          </a:stretch>
        </p:blipFill>
        <p:spPr>
          <a:xfrm>
            <a:off x="2476500" y="5941695"/>
            <a:ext cx="7473950" cy="603250"/>
          </a:xfrm>
          <a:prstGeom prst="rect">
            <a:avLst/>
          </a:prstGeom>
        </p:spPr>
      </p:pic>
      <p:pic>
        <p:nvPicPr>
          <p:cNvPr id="6" name="图片 5"/>
          <p:cNvPicPr>
            <a:picLocks noChangeAspect="1"/>
          </p:cNvPicPr>
          <p:nvPr/>
        </p:nvPicPr>
        <p:blipFill>
          <a:blip r:embed="rId3"/>
          <a:stretch>
            <a:fillRect/>
          </a:stretch>
        </p:blipFill>
        <p:spPr>
          <a:xfrm>
            <a:off x="2122170" y="4674870"/>
            <a:ext cx="9217660" cy="1108075"/>
          </a:xfrm>
          <a:prstGeom prst="rect">
            <a:avLst/>
          </a:prstGeom>
        </p:spPr>
      </p:pic>
      <p:sp>
        <p:nvSpPr>
          <p:cNvPr id="7" name="文本框 6"/>
          <p:cNvSpPr txBox="1"/>
          <p:nvPr/>
        </p:nvSpPr>
        <p:spPr>
          <a:xfrm>
            <a:off x="6565265" y="5318760"/>
            <a:ext cx="1144905" cy="398780"/>
          </a:xfrm>
          <a:prstGeom prst="rect">
            <a:avLst/>
          </a:prstGeom>
          <a:noFill/>
        </p:spPr>
        <p:txBody>
          <a:bodyPr wrap="square" rtlCol="0">
            <a:spAutoFit/>
          </a:bodyPr>
          <a:p>
            <a:r>
              <a:rPr lang="en-US" altLang="zh-CN" sz="2000"/>
              <a:t>(   </a:t>
            </a:r>
            <a:r>
              <a:rPr lang="en-US" altLang="zh-CN" sz="2000" b="1"/>
              <a:t>=I</a:t>
            </a:r>
            <a:r>
              <a:rPr lang="en-US" altLang="zh-CN" sz="2000"/>
              <a:t>)</a:t>
            </a:r>
            <a:endParaRPr lang="en-US" altLang="zh-CN" sz="2000"/>
          </a:p>
        </p:txBody>
      </p:sp>
      <p:cxnSp>
        <p:nvCxnSpPr>
          <p:cNvPr id="8" name="直接箭头连接符 7"/>
          <p:cNvCxnSpPr/>
          <p:nvPr/>
        </p:nvCxnSpPr>
        <p:spPr>
          <a:xfrm flipH="1">
            <a:off x="6565265" y="5373370"/>
            <a:ext cx="1352550" cy="5683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pic>
        <p:nvPicPr>
          <p:cNvPr id="10" name="图片 9"/>
          <p:cNvPicPr>
            <a:picLocks noChangeAspect="1"/>
          </p:cNvPicPr>
          <p:nvPr/>
        </p:nvPicPr>
        <p:blipFill>
          <a:blip r:embed="rId4"/>
          <a:stretch>
            <a:fillRect/>
          </a:stretch>
        </p:blipFill>
        <p:spPr>
          <a:xfrm>
            <a:off x="6731000" y="5351780"/>
            <a:ext cx="221615" cy="300355"/>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994535" y="880745"/>
            <a:ext cx="8272780" cy="5779770"/>
          </a:xfrm>
          <a:prstGeom prst="rect">
            <a:avLst/>
          </a:prstGeom>
        </p:spPr>
      </p:pic>
      <p:sp>
        <p:nvSpPr>
          <p:cNvPr id="5" name="文本框 4"/>
          <p:cNvSpPr txBox="1"/>
          <p:nvPr/>
        </p:nvSpPr>
        <p:spPr>
          <a:xfrm>
            <a:off x="7124700" y="5835650"/>
            <a:ext cx="4064000" cy="398780"/>
          </a:xfrm>
          <a:prstGeom prst="rect">
            <a:avLst/>
          </a:prstGeom>
          <a:noFill/>
        </p:spPr>
        <p:txBody>
          <a:bodyPr wrap="square" rtlCol="0">
            <a:spAutoFit/>
          </a:bodyPr>
          <a:p>
            <a:r>
              <a:rPr lang="en-US" altLang="zh-CN" sz="2000">
                <a:solidFill>
                  <a:srgbClr val="FF0000"/>
                </a:solidFill>
              </a:rPr>
              <a:t>All experiments are in PB mode</a:t>
            </a:r>
            <a:endParaRPr lang="en-US" altLang="zh-CN" sz="2000">
              <a:solidFill>
                <a:srgbClr val="FF0000"/>
              </a:solidFill>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915920" y="965835"/>
            <a:ext cx="7450455" cy="577151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664460" y="1127760"/>
            <a:ext cx="8114665" cy="544131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75105" y="1004570"/>
            <a:ext cx="8443595" cy="5147945"/>
          </a:xfrm>
          <a:prstGeom prst="rect">
            <a:avLst/>
          </a:prstGeom>
        </p:spPr>
      </p:pic>
      <p:sp>
        <p:nvSpPr>
          <p:cNvPr id="5" name="文本框 4"/>
          <p:cNvSpPr txBox="1"/>
          <p:nvPr/>
        </p:nvSpPr>
        <p:spPr>
          <a:xfrm>
            <a:off x="3180080" y="343535"/>
            <a:ext cx="7530465" cy="368300"/>
          </a:xfrm>
          <a:prstGeom prst="rect">
            <a:avLst/>
          </a:prstGeom>
        </p:spPr>
        <p:txBody>
          <a:bodyPr wrap="square">
            <a:spAutoFit/>
          </a:bodyPr>
          <a:p>
            <a:pPr marL="0" algn="l">
              <a:buClrTx/>
              <a:buSzTx/>
              <a:buFontTx/>
            </a:pPr>
            <a:r>
              <a:rPr lang="en-US" altLang="zh-CN" sz="1800" b="1" i="0"/>
              <a:t>Liquid Foundation Models (LFMs) - performance</a:t>
            </a:r>
            <a:endParaRPr lang="en-US" altLang="zh-CN" sz="1800" b="1" i="0"/>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79550" y="965200"/>
            <a:ext cx="9901555" cy="519112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42875" y="1357630"/>
            <a:ext cx="11466830" cy="4571365"/>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17500" y="2327275"/>
            <a:ext cx="11557000" cy="3524250"/>
          </a:xfrm>
          <a:prstGeom prst="rect">
            <a:avLst/>
          </a:prstGeom>
        </p:spPr>
      </p:pic>
      <p:sp>
        <p:nvSpPr>
          <p:cNvPr id="5" name="手杖形箭头 4"/>
          <p:cNvSpPr/>
          <p:nvPr/>
        </p:nvSpPr>
        <p:spPr>
          <a:xfrm>
            <a:off x="5018405" y="1790065"/>
            <a:ext cx="1955800" cy="567055"/>
          </a:xfrm>
          <a:prstGeom prst="uturnArrow">
            <a:avLst>
              <a:gd name="adj1" fmla="val 41433"/>
              <a:gd name="adj2" fmla="val 25000"/>
              <a:gd name="adj3" fmla="val 25000"/>
              <a:gd name="adj4" fmla="val 43750"/>
              <a:gd name="adj5" fmla="val 100000"/>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6" name="文本框 5"/>
          <p:cNvSpPr txBox="1"/>
          <p:nvPr/>
        </p:nvSpPr>
        <p:spPr>
          <a:xfrm>
            <a:off x="4358005" y="1137920"/>
            <a:ext cx="4064000" cy="583565"/>
          </a:xfrm>
          <a:prstGeom prst="rect">
            <a:avLst/>
          </a:prstGeom>
          <a:noFill/>
        </p:spPr>
        <p:txBody>
          <a:bodyPr wrap="square" rtlCol="0">
            <a:spAutoFit/>
          </a:bodyPr>
          <a:p>
            <a:r>
              <a:rPr lang="en-US" altLang="zh-CN" sz="3200"/>
              <a:t>from S4 to Mamba</a:t>
            </a:r>
            <a:endParaRPr lang="en-US" altLang="zh-CN" sz="320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317500" y="2327275"/>
            <a:ext cx="11557000" cy="3524250"/>
          </a:xfrm>
          <a:prstGeom prst="rect">
            <a:avLst/>
          </a:prstGeom>
        </p:spPr>
      </p:pic>
      <p:sp>
        <p:nvSpPr>
          <p:cNvPr id="5" name="手杖形箭头 4"/>
          <p:cNvSpPr/>
          <p:nvPr/>
        </p:nvSpPr>
        <p:spPr>
          <a:xfrm>
            <a:off x="5018405" y="1790065"/>
            <a:ext cx="1955800" cy="567055"/>
          </a:xfrm>
          <a:prstGeom prst="uturnArrow">
            <a:avLst>
              <a:gd name="adj1" fmla="val 41433"/>
              <a:gd name="adj2" fmla="val 25000"/>
              <a:gd name="adj3" fmla="val 25000"/>
              <a:gd name="adj4" fmla="val 43750"/>
              <a:gd name="adj5" fmla="val 100000"/>
            </a:avLst>
          </a:prstGeom>
          <a:solidFill>
            <a:schemeClr val="bg1">
              <a:lumMod val="8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6" name="文本框 5"/>
          <p:cNvSpPr txBox="1"/>
          <p:nvPr/>
        </p:nvSpPr>
        <p:spPr>
          <a:xfrm>
            <a:off x="4358005" y="1137920"/>
            <a:ext cx="4064000" cy="583565"/>
          </a:xfrm>
          <a:prstGeom prst="rect">
            <a:avLst/>
          </a:prstGeom>
          <a:noFill/>
        </p:spPr>
        <p:txBody>
          <a:bodyPr wrap="square" rtlCol="0">
            <a:spAutoFit/>
          </a:bodyPr>
          <a:p>
            <a:r>
              <a:rPr lang="en-US" altLang="zh-CN" sz="3200"/>
              <a:t>from S4 to Mamba</a:t>
            </a:r>
            <a:endParaRPr lang="en-US" altLang="zh-CN" sz="320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07795" y="1099820"/>
            <a:ext cx="2861945" cy="253809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37" y="3801098"/>
            <a:ext cx="4718292" cy="2813195"/>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153" y="2181758"/>
            <a:ext cx="7429882" cy="273064"/>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596" y="113597"/>
            <a:ext cx="7921404" cy="1934057"/>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3282" y="5027584"/>
            <a:ext cx="1632034" cy="234962"/>
          </a:xfrm>
          <a:prstGeom prst="rect">
            <a:avLst/>
          </a:prstGeom>
        </p:spPr>
      </p:pic>
      <p:pic>
        <p:nvPicPr>
          <p:cNvPr id="15" name="图片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2333" y="5262546"/>
            <a:ext cx="1612983" cy="215911"/>
          </a:xfrm>
          <a:prstGeom prst="rect">
            <a:avLst/>
          </a:prstGeom>
        </p:spPr>
      </p:pic>
      <p:pic>
        <p:nvPicPr>
          <p:cNvPr id="17" name="图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4291" y="5460189"/>
            <a:ext cx="2461723" cy="215626"/>
          </a:xfrm>
          <a:prstGeom prst="rect">
            <a:avLst/>
          </a:prstGeom>
        </p:spPr>
      </p:pic>
      <p:pic>
        <p:nvPicPr>
          <p:cNvPr id="19" name="图片 18"/>
          <p:cNvPicPr>
            <a:picLocks noChangeAspect="1"/>
          </p:cNvPicPr>
          <p:nvPr/>
        </p:nvPicPr>
        <p:blipFill>
          <a:blip r:embed="rId8">
            <a:extLst>
              <a:ext uri="{28A0092B-C50C-407E-A947-70E740481C1C}">
                <a14:useLocalDpi xmlns:a14="http://schemas.microsoft.com/office/drawing/2010/main" val="0"/>
              </a:ext>
            </a:extLst>
          </a:blip>
          <a:srcRect t="21739"/>
          <a:stretch>
            <a:fillRect/>
          </a:stretch>
        </p:blipFill>
        <p:spPr>
          <a:xfrm>
            <a:off x="2066933" y="5836834"/>
            <a:ext cx="3346622" cy="228612"/>
          </a:xfrm>
          <a:prstGeom prst="rect">
            <a:avLst/>
          </a:prstGeom>
        </p:spPr>
      </p:pic>
      <p:sp>
        <p:nvSpPr>
          <p:cNvPr id="20" name="矩形 19"/>
          <p:cNvSpPr/>
          <p:nvPr/>
        </p:nvSpPr>
        <p:spPr>
          <a:xfrm>
            <a:off x="6120363" y="5957785"/>
            <a:ext cx="675503" cy="2688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rPr>
              <a:t>S</a:t>
            </a:r>
            <a:r>
              <a:rPr lang="en-US" altLang="zh-CN" sz="1400" baseline="-25000" dirty="0">
                <a:solidFill>
                  <a:schemeClr val="tx1"/>
                </a:solidFill>
              </a:rPr>
              <a:t>B</a:t>
            </a:r>
            <a:r>
              <a:rPr lang="en-US" altLang="zh-CN" sz="1400" dirty="0">
                <a:solidFill>
                  <a:schemeClr val="tx1"/>
                </a:solidFill>
              </a:rPr>
              <a:t> FC</a:t>
            </a:r>
            <a:endParaRPr lang="en-US" altLang="zh-CN" sz="1400" dirty="0">
              <a:solidFill>
                <a:schemeClr val="tx1"/>
              </a:solidFill>
            </a:endParaRPr>
          </a:p>
        </p:txBody>
      </p:sp>
      <p:sp>
        <p:nvSpPr>
          <p:cNvPr id="21" name="矩形 20"/>
          <p:cNvSpPr/>
          <p:nvPr/>
        </p:nvSpPr>
        <p:spPr>
          <a:xfrm>
            <a:off x="6952106" y="5957785"/>
            <a:ext cx="675503" cy="2688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rPr>
              <a:t>S</a:t>
            </a:r>
            <a:r>
              <a:rPr lang="en-US" altLang="zh-CN" sz="1400" baseline="-25000" dirty="0">
                <a:solidFill>
                  <a:schemeClr val="tx1"/>
                </a:solidFill>
              </a:rPr>
              <a:t>C</a:t>
            </a:r>
            <a:r>
              <a:rPr lang="en-US" altLang="zh-CN" sz="1400" dirty="0">
                <a:solidFill>
                  <a:schemeClr val="tx1"/>
                </a:solidFill>
              </a:rPr>
              <a:t> FC</a:t>
            </a:r>
            <a:endParaRPr lang="en-US" altLang="zh-CN" sz="1400" dirty="0">
              <a:solidFill>
                <a:schemeClr val="tx1"/>
              </a:solidFill>
            </a:endParaRPr>
          </a:p>
        </p:txBody>
      </p:sp>
      <p:sp>
        <p:nvSpPr>
          <p:cNvPr id="22" name="矩形 21"/>
          <p:cNvSpPr/>
          <p:nvPr/>
        </p:nvSpPr>
        <p:spPr>
          <a:xfrm>
            <a:off x="7811108" y="5957784"/>
            <a:ext cx="675503" cy="26883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rPr>
              <a:t>S</a:t>
            </a:r>
            <a:r>
              <a:rPr lang="en-US" altLang="zh-CN" sz="1400" baseline="-25000" dirty="0">
                <a:solidFill>
                  <a:schemeClr val="tx1"/>
                </a:solidFill>
              </a:rPr>
              <a:t>Δ</a:t>
            </a:r>
            <a:r>
              <a:rPr lang="en-US" altLang="zh-CN" sz="1400" dirty="0">
                <a:solidFill>
                  <a:schemeClr val="tx1"/>
                </a:solidFill>
              </a:rPr>
              <a:t> FC</a:t>
            </a:r>
            <a:endParaRPr lang="en-US" altLang="zh-CN" sz="1400" dirty="0">
              <a:solidFill>
                <a:schemeClr val="tx1"/>
              </a:solidFill>
            </a:endParaRPr>
          </a:p>
        </p:txBody>
      </p:sp>
      <p:cxnSp>
        <p:nvCxnSpPr>
          <p:cNvPr id="24" name="直接箭头连接符 23"/>
          <p:cNvCxnSpPr>
            <a:endCxn id="20" idx="2"/>
          </p:cNvCxnSpPr>
          <p:nvPr/>
        </p:nvCxnSpPr>
        <p:spPr>
          <a:xfrm flipV="1">
            <a:off x="6458114" y="6226618"/>
            <a:ext cx="1" cy="3565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文本框 25"/>
          <p:cNvSpPr txBox="1"/>
          <p:nvPr/>
        </p:nvSpPr>
        <p:spPr>
          <a:xfrm>
            <a:off x="6309112" y="6488668"/>
            <a:ext cx="285656" cy="369332"/>
          </a:xfrm>
          <a:prstGeom prst="rect">
            <a:avLst/>
          </a:prstGeom>
          <a:noFill/>
        </p:spPr>
        <p:txBody>
          <a:bodyPr wrap="none" rtlCol="0">
            <a:spAutoFit/>
          </a:bodyPr>
          <a:lstStyle/>
          <a:p>
            <a:r>
              <a:rPr lang="en-US" altLang="zh-CN" dirty="0"/>
              <a:t>x</a:t>
            </a:r>
            <a:endParaRPr lang="zh-CN" altLang="en-US" dirty="0"/>
          </a:p>
        </p:txBody>
      </p:sp>
      <p:cxnSp>
        <p:nvCxnSpPr>
          <p:cNvPr id="28" name="连接符: 肘形 27"/>
          <p:cNvCxnSpPr>
            <a:stCxn id="26" idx="0"/>
            <a:endCxn id="21" idx="2"/>
          </p:cNvCxnSpPr>
          <p:nvPr/>
        </p:nvCxnSpPr>
        <p:spPr>
          <a:xfrm rot="5400000" flipH="1" flipV="1">
            <a:off x="6739874" y="5938684"/>
            <a:ext cx="262050" cy="83791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连接符: 肘形 28"/>
          <p:cNvCxnSpPr>
            <a:stCxn id="26" idx="0"/>
            <a:endCxn id="22" idx="2"/>
          </p:cNvCxnSpPr>
          <p:nvPr/>
        </p:nvCxnSpPr>
        <p:spPr>
          <a:xfrm rot="5400000" flipH="1" flipV="1">
            <a:off x="7169375" y="5509183"/>
            <a:ext cx="262051" cy="169692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p:cNvCxnSpPr>
            <a:endCxn id="41" idx="2"/>
          </p:cNvCxnSpPr>
          <p:nvPr/>
        </p:nvCxnSpPr>
        <p:spPr>
          <a:xfrm flipV="1">
            <a:off x="5708846" y="4737592"/>
            <a:ext cx="0" cy="3262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文本框 36"/>
          <p:cNvSpPr txBox="1"/>
          <p:nvPr/>
        </p:nvSpPr>
        <p:spPr>
          <a:xfrm>
            <a:off x="5552740" y="5043878"/>
            <a:ext cx="332142" cy="369332"/>
          </a:xfrm>
          <a:prstGeom prst="rect">
            <a:avLst/>
          </a:prstGeom>
          <a:noFill/>
        </p:spPr>
        <p:txBody>
          <a:bodyPr wrap="none" rtlCol="0">
            <a:spAutoFit/>
          </a:bodyPr>
          <a:lstStyle/>
          <a:p>
            <a:r>
              <a:rPr lang="en-US" altLang="zh-CN" dirty="0"/>
              <a:t>A</a:t>
            </a:r>
            <a:endParaRPr lang="zh-CN" altLang="en-US" dirty="0"/>
          </a:p>
        </p:txBody>
      </p:sp>
      <p:cxnSp>
        <p:nvCxnSpPr>
          <p:cNvPr id="38" name="连接符: 肘形 37"/>
          <p:cNvCxnSpPr>
            <a:endCxn id="42" idx="2"/>
          </p:cNvCxnSpPr>
          <p:nvPr/>
        </p:nvCxnSpPr>
        <p:spPr>
          <a:xfrm rot="16200000" flipV="1">
            <a:off x="5986485" y="5529346"/>
            <a:ext cx="937086" cy="617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1" name="矩形 40"/>
          <p:cNvSpPr/>
          <p:nvPr/>
        </p:nvSpPr>
        <p:spPr>
          <a:xfrm>
            <a:off x="5371094" y="4468759"/>
            <a:ext cx="675503" cy="26883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dirty="0">
              <a:solidFill>
                <a:schemeClr val="tx1"/>
              </a:solidFill>
            </a:endParaRPr>
          </a:p>
        </p:txBody>
      </p:sp>
      <p:sp>
        <p:nvSpPr>
          <p:cNvPr id="42" name="矩形 41"/>
          <p:cNvSpPr/>
          <p:nvPr/>
        </p:nvSpPr>
        <p:spPr>
          <a:xfrm>
            <a:off x="6114189" y="4795057"/>
            <a:ext cx="675503" cy="26883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dirty="0">
              <a:solidFill>
                <a:schemeClr val="tx1"/>
              </a:solidFill>
            </a:endParaRPr>
          </a:p>
        </p:txBody>
      </p:sp>
      <p:sp>
        <p:nvSpPr>
          <p:cNvPr id="45" name="矩形 44"/>
          <p:cNvSpPr/>
          <p:nvPr/>
        </p:nvSpPr>
        <p:spPr>
          <a:xfrm>
            <a:off x="7811108" y="5534230"/>
            <a:ext cx="675503" cy="2204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200" dirty="0" err="1">
                <a:solidFill>
                  <a:schemeClr val="tx1"/>
                </a:solidFill>
              </a:rPr>
              <a:t>dt_proj</a:t>
            </a:r>
            <a:r>
              <a:rPr lang="en-US" altLang="zh-CN" sz="1200" dirty="0">
                <a:solidFill>
                  <a:schemeClr val="tx1"/>
                </a:solidFill>
              </a:rPr>
              <a:t> FC</a:t>
            </a:r>
            <a:endParaRPr lang="zh-CN" altLang="en-US" sz="1200" dirty="0">
              <a:solidFill>
                <a:schemeClr val="tx1"/>
              </a:solidFill>
            </a:endParaRPr>
          </a:p>
        </p:txBody>
      </p:sp>
      <p:sp>
        <p:nvSpPr>
          <p:cNvPr id="59" name="矩形 58"/>
          <p:cNvSpPr/>
          <p:nvPr/>
        </p:nvSpPr>
        <p:spPr>
          <a:xfrm>
            <a:off x="7811107" y="5116326"/>
            <a:ext cx="675503" cy="22443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200" dirty="0" err="1">
                <a:solidFill>
                  <a:schemeClr val="tx1"/>
                </a:solidFill>
              </a:rPr>
              <a:t>softplus</a:t>
            </a:r>
            <a:endParaRPr lang="zh-CN" altLang="en-US" sz="1200" dirty="0">
              <a:solidFill>
                <a:schemeClr val="tx1"/>
              </a:solidFill>
            </a:endParaRPr>
          </a:p>
        </p:txBody>
      </p:sp>
      <p:cxnSp>
        <p:nvCxnSpPr>
          <p:cNvPr id="66" name="连接符: 肘形 65"/>
          <p:cNvCxnSpPr>
            <a:stCxn id="45" idx="0"/>
            <a:endCxn id="59" idx="2"/>
          </p:cNvCxnSpPr>
          <p:nvPr/>
        </p:nvCxnSpPr>
        <p:spPr>
          <a:xfrm rot="16200000" flipV="1">
            <a:off x="8052126" y="5437495"/>
            <a:ext cx="193468"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2" name="连接符: 肘形 71"/>
          <p:cNvCxnSpPr>
            <a:stCxn id="59" idx="0"/>
            <a:endCxn id="42" idx="3"/>
          </p:cNvCxnSpPr>
          <p:nvPr/>
        </p:nvCxnSpPr>
        <p:spPr>
          <a:xfrm rot="16200000" flipV="1">
            <a:off x="7375850" y="4343316"/>
            <a:ext cx="186852" cy="13591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0" name="连接符: 肘形 79"/>
          <p:cNvCxnSpPr>
            <a:stCxn id="59" idx="0"/>
            <a:endCxn id="41" idx="3"/>
          </p:cNvCxnSpPr>
          <p:nvPr/>
        </p:nvCxnSpPr>
        <p:spPr>
          <a:xfrm rot="16200000" flipV="1">
            <a:off x="6841153" y="3808620"/>
            <a:ext cx="513150" cy="210226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7" name="连接符: 肘形 86"/>
          <p:cNvCxnSpPr/>
          <p:nvPr/>
        </p:nvCxnSpPr>
        <p:spPr>
          <a:xfrm rot="16200000" flipV="1">
            <a:off x="8052124" y="5851376"/>
            <a:ext cx="193468"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89" name="文本框 88"/>
          <p:cNvSpPr txBox="1"/>
          <p:nvPr/>
        </p:nvSpPr>
        <p:spPr>
          <a:xfrm>
            <a:off x="5693786" y="4204969"/>
            <a:ext cx="407484" cy="307777"/>
          </a:xfrm>
          <a:prstGeom prst="rect">
            <a:avLst/>
          </a:prstGeom>
          <a:noFill/>
        </p:spPr>
        <p:txBody>
          <a:bodyPr wrap="none" rtlCol="0">
            <a:spAutoFit/>
          </a:bodyPr>
          <a:lstStyle/>
          <a:p>
            <a:r>
              <a:rPr lang="en-US" altLang="zh-CN" sz="1400" dirty="0"/>
              <a:t>ΔA</a:t>
            </a:r>
            <a:endParaRPr lang="zh-CN" altLang="en-US" dirty="0"/>
          </a:p>
        </p:txBody>
      </p:sp>
      <p:sp>
        <p:nvSpPr>
          <p:cNvPr id="90" name="文本框 89"/>
          <p:cNvSpPr txBox="1"/>
          <p:nvPr/>
        </p:nvSpPr>
        <p:spPr>
          <a:xfrm>
            <a:off x="6393921" y="4179503"/>
            <a:ext cx="473206" cy="307777"/>
          </a:xfrm>
          <a:prstGeom prst="rect">
            <a:avLst/>
          </a:prstGeom>
          <a:noFill/>
        </p:spPr>
        <p:txBody>
          <a:bodyPr wrap="none" rtlCol="0">
            <a:spAutoFit/>
          </a:bodyPr>
          <a:lstStyle/>
          <a:p>
            <a:r>
              <a:rPr lang="en-US" altLang="zh-CN" sz="1400" dirty="0" err="1"/>
              <a:t>ΔBx</a:t>
            </a:r>
            <a:endParaRPr lang="zh-CN" altLang="en-US" sz="1400" dirty="0"/>
          </a:p>
        </p:txBody>
      </p:sp>
      <p:sp>
        <p:nvSpPr>
          <p:cNvPr id="92" name="矩形 91"/>
          <p:cNvSpPr/>
          <p:nvPr/>
        </p:nvSpPr>
        <p:spPr>
          <a:xfrm>
            <a:off x="5549361" y="3664245"/>
            <a:ext cx="1094882" cy="26883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dirty="0">
              <a:solidFill>
                <a:schemeClr val="tx1"/>
              </a:solidFill>
            </a:endParaRPr>
          </a:p>
        </p:txBody>
      </p:sp>
      <p:sp>
        <p:nvSpPr>
          <p:cNvPr id="93" name="文本框 92"/>
          <p:cNvSpPr txBox="1"/>
          <p:nvPr/>
        </p:nvSpPr>
        <p:spPr>
          <a:xfrm>
            <a:off x="5645046" y="3627299"/>
            <a:ext cx="816249" cy="307777"/>
          </a:xfrm>
          <a:prstGeom prst="rect">
            <a:avLst/>
          </a:prstGeom>
          <a:noFill/>
        </p:spPr>
        <p:txBody>
          <a:bodyPr wrap="none" rtlCol="0">
            <a:spAutoFit/>
          </a:bodyPr>
          <a:lstStyle/>
          <a:p>
            <a:r>
              <a:rPr lang="en-US" altLang="zh-CN" sz="1400" dirty="0" err="1"/>
              <a:t>ΔA+ΔBx</a:t>
            </a:r>
            <a:endParaRPr lang="zh-CN" altLang="en-US" sz="1800" dirty="0"/>
          </a:p>
        </p:txBody>
      </p:sp>
      <p:cxnSp>
        <p:nvCxnSpPr>
          <p:cNvPr id="94" name="连接符: 肘形 93"/>
          <p:cNvCxnSpPr>
            <a:stCxn id="42" idx="0"/>
          </p:cNvCxnSpPr>
          <p:nvPr/>
        </p:nvCxnSpPr>
        <p:spPr>
          <a:xfrm rot="16200000" flipV="1">
            <a:off x="6025634" y="4368749"/>
            <a:ext cx="852614"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7" name="连接符: 肘形 96"/>
          <p:cNvCxnSpPr>
            <a:stCxn id="41" idx="0"/>
          </p:cNvCxnSpPr>
          <p:nvPr/>
        </p:nvCxnSpPr>
        <p:spPr>
          <a:xfrm rot="5400000" flipH="1" flipV="1">
            <a:off x="5439440" y="4199351"/>
            <a:ext cx="538814" cy="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4" name="矩形 103"/>
          <p:cNvSpPr/>
          <p:nvPr/>
        </p:nvSpPr>
        <p:spPr>
          <a:xfrm>
            <a:off x="5731457" y="3195849"/>
            <a:ext cx="675503" cy="26883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a:solidFill>
                  <a:schemeClr val="tx1"/>
                </a:solidFill>
              </a:rPr>
              <a:t>y=Ch</a:t>
            </a:r>
            <a:endParaRPr lang="zh-CN" altLang="en-US" sz="1400" dirty="0">
              <a:solidFill>
                <a:schemeClr val="tx1"/>
              </a:solidFill>
            </a:endParaRPr>
          </a:p>
        </p:txBody>
      </p:sp>
      <p:cxnSp>
        <p:nvCxnSpPr>
          <p:cNvPr id="105" name="连接符: 肘形 104"/>
          <p:cNvCxnSpPr>
            <a:endCxn id="104" idx="2"/>
          </p:cNvCxnSpPr>
          <p:nvPr/>
        </p:nvCxnSpPr>
        <p:spPr>
          <a:xfrm rot="5400000" flipH="1" flipV="1">
            <a:off x="5952587" y="3573121"/>
            <a:ext cx="225061" cy="818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9" name="文本框 108"/>
          <p:cNvSpPr txBox="1"/>
          <p:nvPr/>
        </p:nvSpPr>
        <p:spPr>
          <a:xfrm>
            <a:off x="6046597" y="3394551"/>
            <a:ext cx="447558" cy="307777"/>
          </a:xfrm>
          <a:prstGeom prst="rect">
            <a:avLst/>
          </a:prstGeom>
          <a:noFill/>
        </p:spPr>
        <p:txBody>
          <a:bodyPr wrap="none" rtlCol="0">
            <a:spAutoFit/>
          </a:bodyPr>
          <a:lstStyle/>
          <a:p>
            <a:r>
              <a:rPr lang="en-US" altLang="zh-CN" sz="1400" dirty="0"/>
              <a:t>h(t)</a:t>
            </a:r>
            <a:endParaRPr lang="zh-CN" altLang="en-US" dirty="0"/>
          </a:p>
        </p:txBody>
      </p:sp>
      <p:sp>
        <p:nvSpPr>
          <p:cNvPr id="111" name="文本框 110"/>
          <p:cNvSpPr txBox="1"/>
          <p:nvPr/>
        </p:nvSpPr>
        <p:spPr>
          <a:xfrm>
            <a:off x="5517357" y="4450689"/>
            <a:ext cx="461834" cy="307777"/>
          </a:xfrm>
          <a:prstGeom prst="rect">
            <a:avLst/>
          </a:prstGeom>
          <a:noFill/>
        </p:spPr>
        <p:txBody>
          <a:bodyPr wrap="square">
            <a:spAutoFit/>
          </a:bodyPr>
          <a:lstStyle/>
          <a:p>
            <a:r>
              <a:rPr lang="en-US" altLang="zh-CN" sz="1400" dirty="0"/>
              <a:t>ΔA</a:t>
            </a:r>
            <a:endParaRPr lang="zh-CN" altLang="en-US" dirty="0"/>
          </a:p>
        </p:txBody>
      </p:sp>
      <p:sp>
        <p:nvSpPr>
          <p:cNvPr id="112" name="文本框 111"/>
          <p:cNvSpPr txBox="1"/>
          <p:nvPr/>
        </p:nvSpPr>
        <p:spPr>
          <a:xfrm>
            <a:off x="6221024" y="4775585"/>
            <a:ext cx="461834" cy="307777"/>
          </a:xfrm>
          <a:prstGeom prst="rect">
            <a:avLst/>
          </a:prstGeom>
          <a:noFill/>
        </p:spPr>
        <p:txBody>
          <a:bodyPr wrap="square">
            <a:spAutoFit/>
          </a:bodyPr>
          <a:lstStyle/>
          <a:p>
            <a:r>
              <a:rPr lang="en-US" altLang="zh-CN" sz="1400" dirty="0"/>
              <a:t>ΔB</a:t>
            </a:r>
            <a:endParaRPr lang="zh-CN" altLang="en-US" dirty="0"/>
          </a:p>
        </p:txBody>
      </p:sp>
      <p:sp>
        <p:nvSpPr>
          <p:cNvPr id="115" name="文本框 114"/>
          <p:cNvSpPr txBox="1"/>
          <p:nvPr/>
        </p:nvSpPr>
        <p:spPr>
          <a:xfrm>
            <a:off x="10781099" y="5836941"/>
            <a:ext cx="853119" cy="830997"/>
          </a:xfrm>
          <a:prstGeom prst="rect">
            <a:avLst/>
          </a:prstGeom>
          <a:noFill/>
        </p:spPr>
        <p:txBody>
          <a:bodyPr wrap="none" rtlCol="0">
            <a:spAutoFit/>
          </a:bodyPr>
          <a:lstStyle/>
          <a:p>
            <a:r>
              <a:rPr lang="en-US" altLang="zh-CN" sz="1200" dirty="0"/>
              <a:t>x:</a:t>
            </a:r>
            <a:r>
              <a:rPr lang="zh-CN" altLang="en-US" sz="1200" dirty="0"/>
              <a:t>代码</a:t>
            </a:r>
            <a:r>
              <a:rPr lang="en-US" altLang="zh-CN" sz="1200" dirty="0"/>
              <a:t>u</a:t>
            </a:r>
            <a:endParaRPr lang="en-US" altLang="zh-CN" sz="1200" dirty="0"/>
          </a:p>
          <a:p>
            <a:r>
              <a:rPr lang="en-US" altLang="zh-CN" sz="1200" dirty="0"/>
              <a:t>h:</a:t>
            </a:r>
            <a:r>
              <a:rPr lang="zh-CN" altLang="en-US" sz="1200" dirty="0"/>
              <a:t>代码</a:t>
            </a:r>
            <a:r>
              <a:rPr lang="en-US" altLang="zh-CN" sz="1200" dirty="0"/>
              <a:t>x</a:t>
            </a:r>
            <a:endParaRPr lang="en-US" altLang="zh-CN" sz="1200" dirty="0"/>
          </a:p>
          <a:p>
            <a:r>
              <a:rPr lang="en-US" altLang="zh-CN" sz="1200" dirty="0"/>
              <a:t>D: </a:t>
            </a:r>
            <a:r>
              <a:rPr lang="en-US" altLang="zh-CN" sz="1200" dirty="0" err="1"/>
              <a:t>d_inner</a:t>
            </a:r>
            <a:endParaRPr lang="en-US" altLang="zh-CN" sz="1200" dirty="0"/>
          </a:p>
          <a:p>
            <a:r>
              <a:rPr lang="en-US" altLang="zh-CN" sz="1200" dirty="0"/>
              <a:t>N: </a:t>
            </a:r>
            <a:r>
              <a:rPr lang="en-US" altLang="zh-CN" sz="1200" dirty="0" err="1"/>
              <a:t>d_state</a:t>
            </a:r>
            <a:endParaRPr lang="zh-CN" altLang="en-US" sz="1200" dirty="0"/>
          </a:p>
        </p:txBody>
      </p:sp>
      <p:sp>
        <p:nvSpPr>
          <p:cNvPr id="118" name="矩形 117"/>
          <p:cNvSpPr/>
          <p:nvPr/>
        </p:nvSpPr>
        <p:spPr>
          <a:xfrm>
            <a:off x="7536421" y="3619405"/>
            <a:ext cx="675503" cy="26883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err="1">
                <a:solidFill>
                  <a:schemeClr val="tx1"/>
                </a:solidFill>
              </a:rPr>
              <a:t>einsum</a:t>
            </a:r>
            <a:endParaRPr lang="zh-CN" altLang="en-US" sz="1400" dirty="0">
              <a:solidFill>
                <a:schemeClr val="tx1"/>
              </a:solidFill>
            </a:endParaRPr>
          </a:p>
        </p:txBody>
      </p:sp>
      <p:sp>
        <p:nvSpPr>
          <p:cNvPr id="119" name="文本框 118"/>
          <p:cNvSpPr txBox="1"/>
          <p:nvPr/>
        </p:nvSpPr>
        <p:spPr>
          <a:xfrm>
            <a:off x="6061025" y="4351936"/>
            <a:ext cx="293670" cy="307777"/>
          </a:xfrm>
          <a:prstGeom prst="rect">
            <a:avLst/>
          </a:prstGeom>
          <a:noFill/>
        </p:spPr>
        <p:txBody>
          <a:bodyPr wrap="none" rtlCol="0">
            <a:spAutoFit/>
          </a:bodyPr>
          <a:lstStyle/>
          <a:p>
            <a:r>
              <a:rPr lang="en-US" altLang="zh-CN" sz="1400" dirty="0"/>
              <a:t>Δ</a:t>
            </a:r>
            <a:endParaRPr lang="zh-CN" altLang="en-US" sz="1400" dirty="0"/>
          </a:p>
        </p:txBody>
      </p:sp>
      <p:sp>
        <p:nvSpPr>
          <p:cNvPr id="120" name="文本框 119"/>
          <p:cNvSpPr txBox="1"/>
          <p:nvPr/>
        </p:nvSpPr>
        <p:spPr>
          <a:xfrm>
            <a:off x="6794532" y="4641408"/>
            <a:ext cx="293670" cy="307777"/>
          </a:xfrm>
          <a:prstGeom prst="rect">
            <a:avLst/>
          </a:prstGeom>
          <a:noFill/>
        </p:spPr>
        <p:txBody>
          <a:bodyPr wrap="none" rtlCol="0">
            <a:spAutoFit/>
          </a:bodyPr>
          <a:lstStyle/>
          <a:p>
            <a:r>
              <a:rPr lang="en-US" altLang="zh-CN" sz="1400" dirty="0"/>
              <a:t>Δ</a:t>
            </a:r>
            <a:endParaRPr lang="zh-CN" altLang="en-US" sz="1400" dirty="0"/>
          </a:p>
        </p:txBody>
      </p:sp>
      <p:sp>
        <p:nvSpPr>
          <p:cNvPr id="121" name="文本框 120"/>
          <p:cNvSpPr txBox="1"/>
          <p:nvPr/>
        </p:nvSpPr>
        <p:spPr>
          <a:xfrm>
            <a:off x="6037008" y="2383929"/>
            <a:ext cx="268022" cy="307777"/>
          </a:xfrm>
          <a:prstGeom prst="rect">
            <a:avLst/>
          </a:prstGeom>
          <a:noFill/>
        </p:spPr>
        <p:txBody>
          <a:bodyPr wrap="none" rtlCol="0">
            <a:spAutoFit/>
          </a:bodyPr>
          <a:lstStyle/>
          <a:p>
            <a:r>
              <a:rPr lang="en-US" altLang="zh-CN" sz="1400" dirty="0"/>
              <a:t>y</a:t>
            </a:r>
            <a:endParaRPr lang="zh-CN" altLang="en-US" dirty="0"/>
          </a:p>
        </p:txBody>
      </p:sp>
      <p:cxnSp>
        <p:nvCxnSpPr>
          <p:cNvPr id="125" name="连接符: 肘形 124"/>
          <p:cNvCxnSpPr>
            <a:stCxn id="104" idx="0"/>
            <a:endCxn id="148" idx="2"/>
          </p:cNvCxnSpPr>
          <p:nvPr/>
        </p:nvCxnSpPr>
        <p:spPr>
          <a:xfrm rot="16200000" flipV="1">
            <a:off x="5949807" y="3076447"/>
            <a:ext cx="237546" cy="12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6" name="连接符: 肘形 125"/>
          <p:cNvCxnSpPr>
            <a:stCxn id="21" idx="0"/>
            <a:endCxn id="104" idx="3"/>
          </p:cNvCxnSpPr>
          <p:nvPr/>
        </p:nvCxnSpPr>
        <p:spPr>
          <a:xfrm rot="16200000" flipV="1">
            <a:off x="5534650" y="4202577"/>
            <a:ext cx="2627519" cy="88289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29" name="矩形: 圆角 128"/>
          <p:cNvSpPr/>
          <p:nvPr/>
        </p:nvSpPr>
        <p:spPr>
          <a:xfrm>
            <a:off x="5180612" y="2910397"/>
            <a:ext cx="1686516" cy="1285610"/>
          </a:xfrm>
          <a:prstGeom prst="round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文本框 129"/>
          <p:cNvSpPr txBox="1"/>
          <p:nvPr/>
        </p:nvSpPr>
        <p:spPr>
          <a:xfrm>
            <a:off x="6441221" y="2660788"/>
            <a:ext cx="974947" cy="307777"/>
          </a:xfrm>
          <a:prstGeom prst="rect">
            <a:avLst/>
          </a:prstGeom>
          <a:noFill/>
        </p:spPr>
        <p:txBody>
          <a:bodyPr wrap="none" rtlCol="0">
            <a:spAutoFit/>
          </a:bodyPr>
          <a:lstStyle/>
          <a:p>
            <a:r>
              <a:rPr lang="en-US" altLang="zh-CN" sz="1400" dirty="0"/>
              <a:t>Loop for L</a:t>
            </a:r>
            <a:endParaRPr lang="zh-CN" altLang="en-US" dirty="0"/>
          </a:p>
        </p:txBody>
      </p:sp>
      <p:sp>
        <p:nvSpPr>
          <p:cNvPr id="132" name="文本框 131"/>
          <p:cNvSpPr txBox="1"/>
          <p:nvPr/>
        </p:nvSpPr>
        <p:spPr>
          <a:xfrm>
            <a:off x="7359712" y="6547422"/>
            <a:ext cx="1037463" cy="307777"/>
          </a:xfrm>
          <a:prstGeom prst="rect">
            <a:avLst/>
          </a:prstGeom>
          <a:noFill/>
        </p:spPr>
        <p:txBody>
          <a:bodyPr wrap="none" rtlCol="0">
            <a:spAutoFit/>
          </a:bodyPr>
          <a:lstStyle/>
          <a:p>
            <a:r>
              <a:rPr lang="en-US" altLang="zh-CN" sz="1400" b="1" dirty="0"/>
              <a:t>SSM block</a:t>
            </a:r>
            <a:endParaRPr lang="zh-CN" altLang="en-US" sz="1400" b="1" dirty="0"/>
          </a:p>
        </p:txBody>
      </p:sp>
      <p:sp>
        <p:nvSpPr>
          <p:cNvPr id="135" name="文本框 134"/>
          <p:cNvSpPr txBox="1"/>
          <p:nvPr/>
        </p:nvSpPr>
        <p:spPr>
          <a:xfrm>
            <a:off x="11652421" y="1657256"/>
            <a:ext cx="327334" cy="369332"/>
          </a:xfrm>
          <a:prstGeom prst="rect">
            <a:avLst/>
          </a:prstGeom>
          <a:noFill/>
        </p:spPr>
        <p:txBody>
          <a:bodyPr wrap="none" rtlCol="0">
            <a:spAutoFit/>
          </a:bodyPr>
          <a:lstStyle/>
          <a:p>
            <a:r>
              <a:rPr lang="en-US" altLang="zh-CN" b="1" dirty="0">
                <a:solidFill>
                  <a:srgbClr val="FF0000"/>
                </a:solidFill>
              </a:rPr>
              <a:t>X</a:t>
            </a:r>
            <a:endParaRPr lang="zh-CN" altLang="en-US" b="1" dirty="0">
              <a:solidFill>
                <a:srgbClr val="FF0000"/>
              </a:solidFill>
            </a:endParaRPr>
          </a:p>
        </p:txBody>
      </p:sp>
      <p:sp>
        <p:nvSpPr>
          <p:cNvPr id="136" name="文本框 135"/>
          <p:cNvSpPr txBox="1"/>
          <p:nvPr/>
        </p:nvSpPr>
        <p:spPr>
          <a:xfrm>
            <a:off x="2550712" y="2455158"/>
            <a:ext cx="399468" cy="276999"/>
          </a:xfrm>
          <a:prstGeom prst="rect">
            <a:avLst/>
          </a:prstGeom>
          <a:noFill/>
        </p:spPr>
        <p:txBody>
          <a:bodyPr wrap="none" rtlCol="0">
            <a:spAutoFit/>
          </a:bodyPr>
          <a:lstStyle/>
          <a:p>
            <a:r>
              <a:rPr lang="en-US" altLang="zh-CN" sz="1200" dirty="0" err="1"/>
              <a:t>silu</a:t>
            </a:r>
            <a:endParaRPr lang="zh-CN" altLang="en-US" sz="1200" dirty="0"/>
          </a:p>
        </p:txBody>
      </p:sp>
      <p:sp>
        <p:nvSpPr>
          <p:cNvPr id="137" name="文本框 136"/>
          <p:cNvSpPr txBox="1"/>
          <p:nvPr/>
        </p:nvSpPr>
        <p:spPr>
          <a:xfrm>
            <a:off x="8486545" y="3095169"/>
            <a:ext cx="3579826" cy="369332"/>
          </a:xfrm>
          <a:prstGeom prst="rect">
            <a:avLst/>
          </a:prstGeom>
          <a:noFill/>
        </p:spPr>
        <p:txBody>
          <a:bodyPr wrap="none" rtlCol="0">
            <a:spAutoFit/>
          </a:bodyPr>
          <a:lstStyle/>
          <a:p>
            <a:r>
              <a:rPr lang="en-US" altLang="zh-CN" dirty="0"/>
              <a:t>h(t+1) = (ΔA)(t)*h(t) + (ΔB(x)*x)(t)  </a:t>
            </a:r>
            <a:endParaRPr lang="zh-CN" altLang="en-US" dirty="0"/>
          </a:p>
        </p:txBody>
      </p:sp>
      <p:graphicFrame>
        <p:nvGraphicFramePr>
          <p:cNvPr id="139" name="表格 138"/>
          <p:cNvGraphicFramePr>
            <a:graphicFrameLocks noGrp="1"/>
          </p:cNvGraphicFramePr>
          <p:nvPr/>
        </p:nvGraphicFramePr>
        <p:xfrm>
          <a:off x="8996993" y="3758165"/>
          <a:ext cx="1456174" cy="1850440"/>
        </p:xfrm>
        <a:graphic>
          <a:graphicData uri="http://schemas.openxmlformats.org/drawingml/2006/table">
            <a:tbl>
              <a:tblPr firstRow="1" bandRow="1">
                <a:tableStyleId>{5C22544A-7EE6-4342-B048-85BDC9FD1C3A}</a:tableStyleId>
              </a:tblPr>
              <a:tblGrid>
                <a:gridCol w="728345"/>
                <a:gridCol w="727829"/>
              </a:tblGrid>
              <a:tr h="295960">
                <a:tc>
                  <a:txBody>
                    <a:bodyPr/>
                    <a:lstStyle/>
                    <a:p>
                      <a:r>
                        <a:rPr lang="en-US" altLang="zh-CN" sz="1100" dirty="0"/>
                        <a:t>data</a:t>
                      </a:r>
                      <a:endParaRPr lang="zh-CN" altLang="en-US" sz="1100" dirty="0"/>
                    </a:p>
                  </a:txBody>
                  <a:tcPr/>
                </a:tc>
                <a:tc>
                  <a:txBody>
                    <a:bodyPr/>
                    <a:lstStyle/>
                    <a:p>
                      <a:r>
                        <a:rPr lang="en-US" altLang="zh-CN" sz="1100" dirty="0"/>
                        <a:t>shape</a:t>
                      </a:r>
                      <a:endParaRPr lang="zh-CN" altLang="en-US" sz="1100" dirty="0"/>
                    </a:p>
                  </a:txBody>
                  <a:tcPr/>
                </a:tc>
              </a:tr>
              <a:tr h="235334">
                <a:tc>
                  <a:txBody>
                    <a:bodyPr/>
                    <a:lstStyle/>
                    <a:p>
                      <a:r>
                        <a:rPr lang="en-US" altLang="zh-CN" sz="1100" dirty="0"/>
                        <a:t>A</a:t>
                      </a:r>
                      <a:endParaRPr lang="zh-CN" altLang="en-US" sz="1100" dirty="0"/>
                    </a:p>
                  </a:txBody>
                  <a:tcPr/>
                </a:tc>
                <a:tc>
                  <a:txBody>
                    <a:bodyPr/>
                    <a:lstStyle/>
                    <a:p>
                      <a:r>
                        <a:rPr lang="en-US" altLang="zh-CN" sz="1100" dirty="0"/>
                        <a:t>DN</a:t>
                      </a:r>
                      <a:endParaRPr lang="zh-CN" altLang="en-US" sz="1100" dirty="0"/>
                    </a:p>
                  </a:txBody>
                  <a:tcPr/>
                </a:tc>
              </a:tr>
              <a:tr h="235334">
                <a:tc>
                  <a:txBody>
                    <a:bodyPr/>
                    <a:lstStyle/>
                    <a:p>
                      <a:r>
                        <a:rPr lang="en-US" altLang="zh-CN" sz="1100" dirty="0"/>
                        <a:t>B</a:t>
                      </a:r>
                      <a:endParaRPr lang="zh-CN" altLang="en-US" sz="1100" dirty="0"/>
                    </a:p>
                  </a:txBody>
                  <a:tcPr/>
                </a:tc>
                <a:tc>
                  <a:txBody>
                    <a:bodyPr/>
                    <a:lstStyle/>
                    <a:p>
                      <a:r>
                        <a:rPr lang="en-US" altLang="zh-CN" sz="1100" dirty="0"/>
                        <a:t>BNL</a:t>
                      </a:r>
                      <a:endParaRPr lang="zh-CN" altLang="en-US" sz="1100" dirty="0"/>
                    </a:p>
                  </a:txBody>
                  <a:tcPr/>
                </a:tc>
              </a:tr>
              <a:tr h="235334">
                <a:tc>
                  <a:txBody>
                    <a:bodyPr/>
                    <a:lstStyle/>
                    <a:p>
                      <a:r>
                        <a:rPr lang="en-US" altLang="zh-CN" sz="1100" dirty="0"/>
                        <a:t>C</a:t>
                      </a:r>
                      <a:endParaRPr lang="zh-CN" altLang="en-US" sz="1100" dirty="0"/>
                    </a:p>
                  </a:txBody>
                  <a:tcPr/>
                </a:tc>
                <a:tc>
                  <a:txBody>
                    <a:bodyPr/>
                    <a:lstStyle/>
                    <a:p>
                      <a:r>
                        <a:rPr lang="en-US" altLang="zh-CN" sz="1100" dirty="0"/>
                        <a:t>BNL</a:t>
                      </a:r>
                      <a:endParaRPr lang="zh-CN" altLang="en-US" sz="1100" dirty="0"/>
                    </a:p>
                  </a:txBody>
                  <a:tcPr/>
                </a:tc>
              </a:tr>
              <a:tr h="235334">
                <a:tc>
                  <a:txBody>
                    <a:bodyPr/>
                    <a:lstStyle/>
                    <a:p>
                      <a:r>
                        <a:rPr lang="en-US" altLang="zh-CN" sz="1100" dirty="0"/>
                        <a:t>Δ</a:t>
                      </a:r>
                      <a:endParaRPr lang="zh-CN" altLang="en-US" sz="1100" dirty="0"/>
                    </a:p>
                  </a:txBody>
                  <a:tcPr/>
                </a:tc>
                <a:tc>
                  <a:txBody>
                    <a:bodyPr/>
                    <a:lstStyle/>
                    <a:p>
                      <a:r>
                        <a:rPr lang="en-US" altLang="zh-CN" sz="1100" dirty="0"/>
                        <a:t>BDL</a:t>
                      </a:r>
                      <a:endParaRPr lang="zh-CN" altLang="en-US" sz="1100" dirty="0"/>
                    </a:p>
                  </a:txBody>
                  <a:tcPr/>
                </a:tc>
              </a:tr>
              <a:tr h="235334">
                <a:tc>
                  <a:txBody>
                    <a:bodyPr/>
                    <a:lstStyle/>
                    <a:p>
                      <a:r>
                        <a:rPr lang="en-US" altLang="zh-CN" sz="1100" dirty="0"/>
                        <a:t>x</a:t>
                      </a:r>
                      <a:endParaRPr lang="zh-CN" altLang="en-US" sz="1100" dirty="0"/>
                    </a:p>
                  </a:txBody>
                  <a:tcPr/>
                </a:tc>
                <a:tc>
                  <a:txBody>
                    <a:bodyPr/>
                    <a:lstStyle/>
                    <a:p>
                      <a:r>
                        <a:rPr lang="en-US" altLang="zh-CN" sz="1100" dirty="0"/>
                        <a:t>BDL</a:t>
                      </a:r>
                      <a:endParaRPr lang="zh-CN" altLang="en-US" sz="1100" dirty="0"/>
                    </a:p>
                  </a:txBody>
                  <a:tcPr/>
                </a:tc>
              </a:tr>
              <a:tr h="235334">
                <a:tc>
                  <a:txBody>
                    <a:bodyPr/>
                    <a:lstStyle/>
                    <a:p>
                      <a:r>
                        <a:rPr lang="en-US" altLang="zh-CN" sz="1100" dirty="0"/>
                        <a:t>y</a:t>
                      </a:r>
                      <a:endParaRPr lang="zh-CN" altLang="en-US" sz="1100" dirty="0"/>
                    </a:p>
                  </a:txBody>
                  <a:tcPr/>
                </a:tc>
                <a:tc>
                  <a:txBody>
                    <a:bodyPr/>
                    <a:lstStyle/>
                    <a:p>
                      <a:r>
                        <a:rPr lang="en-US" altLang="zh-CN" sz="1100" dirty="0"/>
                        <a:t>BDL</a:t>
                      </a:r>
                      <a:endParaRPr lang="zh-CN" altLang="en-US" sz="1100" dirty="0"/>
                    </a:p>
                  </a:txBody>
                  <a:tcPr/>
                </a:tc>
              </a:tr>
            </a:tbl>
          </a:graphicData>
        </a:graphic>
      </p:graphicFrame>
      <p:sp>
        <p:nvSpPr>
          <p:cNvPr id="144" name="文本框 143"/>
          <p:cNvSpPr txBox="1"/>
          <p:nvPr/>
        </p:nvSpPr>
        <p:spPr>
          <a:xfrm>
            <a:off x="6096000" y="2892069"/>
            <a:ext cx="675502" cy="307777"/>
          </a:xfrm>
          <a:prstGeom prst="rect">
            <a:avLst/>
          </a:prstGeom>
          <a:noFill/>
        </p:spPr>
        <p:txBody>
          <a:bodyPr wrap="square" rtlCol="0">
            <a:spAutoFit/>
          </a:bodyPr>
          <a:lstStyle/>
          <a:p>
            <a:r>
              <a:rPr lang="en-US" altLang="zh-CN" sz="1400" dirty="0"/>
              <a:t>y(t)</a:t>
            </a:r>
            <a:endParaRPr lang="zh-CN" altLang="en-US" dirty="0"/>
          </a:p>
        </p:txBody>
      </p:sp>
      <p:graphicFrame>
        <p:nvGraphicFramePr>
          <p:cNvPr id="145" name="表格 144"/>
          <p:cNvGraphicFramePr>
            <a:graphicFrameLocks noGrp="1"/>
          </p:cNvGraphicFramePr>
          <p:nvPr/>
        </p:nvGraphicFramePr>
        <p:xfrm>
          <a:off x="10563842" y="3769675"/>
          <a:ext cx="1456174" cy="1850440"/>
        </p:xfrm>
        <a:graphic>
          <a:graphicData uri="http://schemas.openxmlformats.org/drawingml/2006/table">
            <a:tbl>
              <a:tblPr firstRow="1" bandRow="1">
                <a:tableStyleId>{5C22544A-7EE6-4342-B048-85BDC9FD1C3A}</a:tableStyleId>
              </a:tblPr>
              <a:tblGrid>
                <a:gridCol w="728087"/>
                <a:gridCol w="728087"/>
              </a:tblGrid>
              <a:tr h="295960">
                <a:tc>
                  <a:txBody>
                    <a:bodyPr/>
                    <a:lstStyle/>
                    <a:p>
                      <a:r>
                        <a:rPr lang="en-US" altLang="zh-CN" sz="1100" dirty="0"/>
                        <a:t>data</a:t>
                      </a:r>
                      <a:endParaRPr lang="zh-CN" altLang="en-US" sz="1100" dirty="0"/>
                    </a:p>
                  </a:txBody>
                  <a:tcPr/>
                </a:tc>
                <a:tc>
                  <a:txBody>
                    <a:bodyPr/>
                    <a:lstStyle/>
                    <a:p>
                      <a:r>
                        <a:rPr lang="en-US" altLang="zh-CN" sz="1100" dirty="0"/>
                        <a:t>shape</a:t>
                      </a:r>
                      <a:endParaRPr lang="zh-CN" altLang="en-US" sz="1100" dirty="0"/>
                    </a:p>
                  </a:txBody>
                  <a:tcPr/>
                </a:tc>
              </a:tr>
              <a:tr h="235334">
                <a:tc>
                  <a:txBody>
                    <a:bodyPr/>
                    <a:lstStyle/>
                    <a:p>
                      <a:r>
                        <a:rPr lang="en-US" altLang="zh-CN" sz="1100" dirty="0"/>
                        <a:t>ΔA</a:t>
                      </a:r>
                      <a:endParaRPr lang="zh-CN" altLang="en-US" sz="1100" dirty="0"/>
                    </a:p>
                  </a:txBody>
                  <a:tcPr/>
                </a:tc>
                <a:tc>
                  <a:txBody>
                    <a:bodyPr/>
                    <a:lstStyle/>
                    <a:p>
                      <a:r>
                        <a:rPr lang="en-US" altLang="zh-CN" sz="1100" dirty="0"/>
                        <a:t>BDLN</a:t>
                      </a:r>
                      <a:endParaRPr lang="zh-CN" altLang="en-US" sz="1100" dirty="0"/>
                    </a:p>
                  </a:txBody>
                  <a:tcPr/>
                </a:tc>
              </a:tr>
              <a:tr h="235334">
                <a:tc>
                  <a:txBody>
                    <a:bodyPr/>
                    <a:lstStyle/>
                    <a:p>
                      <a:r>
                        <a:rPr lang="en-US" altLang="zh-CN" sz="1100" dirty="0"/>
                        <a:t>(ΔA) (t) </a:t>
                      </a:r>
                      <a:endParaRPr lang="zh-CN" altLang="en-US" sz="1100" dirty="0"/>
                    </a:p>
                  </a:txBody>
                  <a:tcPr/>
                </a:tc>
                <a:tc>
                  <a:txBody>
                    <a:bodyPr/>
                    <a:lstStyle/>
                    <a:p>
                      <a:r>
                        <a:rPr lang="en-US" altLang="zh-CN" sz="1100" dirty="0"/>
                        <a:t>BDN</a:t>
                      </a:r>
                      <a:endParaRPr lang="zh-CN" altLang="en-US" sz="1100" dirty="0"/>
                    </a:p>
                  </a:txBody>
                  <a:tcPr/>
                </a:tc>
              </a:tr>
              <a:tr h="235334">
                <a:tc>
                  <a:txBody>
                    <a:bodyPr/>
                    <a:lstStyle/>
                    <a:p>
                      <a:r>
                        <a:rPr lang="en-US" altLang="zh-CN" sz="1100" dirty="0"/>
                        <a:t>ΔB</a:t>
                      </a:r>
                      <a:endParaRPr lang="zh-CN" altLang="en-US" sz="1100" dirty="0"/>
                    </a:p>
                  </a:txBody>
                  <a:tcPr/>
                </a:tc>
                <a:tc>
                  <a:txBody>
                    <a:bodyPr/>
                    <a:lstStyle/>
                    <a:p>
                      <a:r>
                        <a:rPr lang="en-US" altLang="zh-CN" sz="1100" dirty="0"/>
                        <a:t>BLN</a:t>
                      </a:r>
                      <a:endParaRPr lang="zh-CN" altLang="en-US" sz="1100" dirty="0"/>
                    </a:p>
                  </a:txBody>
                  <a:tcPr/>
                </a:tc>
              </a:tr>
              <a:tr h="235334">
                <a:tc>
                  <a:txBody>
                    <a:bodyPr/>
                    <a:lstStyle/>
                    <a:p>
                      <a:r>
                        <a:rPr lang="en-US" altLang="zh-CN" sz="1100" dirty="0" err="1"/>
                        <a:t>ΔBx</a:t>
                      </a:r>
                      <a:endParaRPr lang="zh-CN" altLang="en-US" sz="1100" dirty="0"/>
                    </a:p>
                  </a:txBody>
                  <a:tcPr/>
                </a:tc>
                <a:tc>
                  <a:txBody>
                    <a:bodyPr/>
                    <a:lstStyle/>
                    <a:p>
                      <a:r>
                        <a:rPr lang="en-US" altLang="zh-CN" sz="1100" dirty="0"/>
                        <a:t>BDLN</a:t>
                      </a:r>
                      <a:endParaRPr lang="zh-CN" altLang="en-US" sz="1100" dirty="0"/>
                    </a:p>
                  </a:txBody>
                  <a:tcPr/>
                </a:tc>
              </a:tr>
              <a:tr h="235334">
                <a:tc>
                  <a:txBody>
                    <a:bodyPr/>
                    <a:lstStyle/>
                    <a:p>
                      <a:r>
                        <a:rPr lang="en-US" altLang="zh-CN" sz="1100" dirty="0"/>
                        <a:t>(</a:t>
                      </a:r>
                      <a:r>
                        <a:rPr lang="en-US" altLang="zh-CN" sz="1100" dirty="0" err="1"/>
                        <a:t>ΔBx</a:t>
                      </a:r>
                      <a:r>
                        <a:rPr lang="en-US" altLang="zh-CN" sz="1100" dirty="0"/>
                        <a:t>) (t)</a:t>
                      </a:r>
                      <a:endParaRPr lang="zh-CN" altLang="en-US" sz="1100" dirty="0"/>
                    </a:p>
                  </a:txBody>
                  <a:tcPr/>
                </a:tc>
                <a:tc>
                  <a:txBody>
                    <a:bodyPr/>
                    <a:lstStyle/>
                    <a:p>
                      <a:r>
                        <a:rPr lang="en-US" altLang="zh-CN" sz="1100" dirty="0"/>
                        <a:t>BDN</a:t>
                      </a:r>
                      <a:endParaRPr lang="zh-CN" altLang="en-US" sz="1100" dirty="0"/>
                    </a:p>
                  </a:txBody>
                  <a:tcPr/>
                </a:tc>
              </a:tr>
              <a:tr h="235334">
                <a:tc>
                  <a:txBody>
                    <a:bodyPr/>
                    <a:lstStyle/>
                    <a:p>
                      <a:r>
                        <a:rPr lang="en-US" altLang="zh-CN" sz="1100" dirty="0"/>
                        <a:t>h(t)</a:t>
                      </a:r>
                      <a:endParaRPr lang="zh-CN" altLang="en-US" sz="1100" dirty="0"/>
                    </a:p>
                  </a:txBody>
                  <a:tcPr/>
                </a:tc>
                <a:tc>
                  <a:txBody>
                    <a:bodyPr/>
                    <a:lstStyle/>
                    <a:p>
                      <a:r>
                        <a:rPr lang="en-US" altLang="zh-CN" sz="1100" dirty="0"/>
                        <a:t>BDN</a:t>
                      </a:r>
                      <a:endParaRPr lang="zh-CN" altLang="en-US" sz="1100" dirty="0"/>
                    </a:p>
                  </a:txBody>
                  <a:tcPr/>
                </a:tc>
              </a:tr>
            </a:tbl>
          </a:graphicData>
        </a:graphic>
      </p:graphicFrame>
      <p:sp>
        <p:nvSpPr>
          <p:cNvPr id="148" name="矩形 147"/>
          <p:cNvSpPr/>
          <p:nvPr/>
        </p:nvSpPr>
        <p:spPr>
          <a:xfrm>
            <a:off x="5797650" y="2736140"/>
            <a:ext cx="540601" cy="22216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algn="ctr"/>
            <a:r>
              <a:rPr lang="en-US" altLang="zh-CN" sz="1400" dirty="0" err="1">
                <a:solidFill>
                  <a:schemeClr val="tx1"/>
                </a:solidFill>
              </a:rPr>
              <a:t>concat</a:t>
            </a:r>
            <a:endParaRPr lang="zh-CN" altLang="en-US" sz="1400" dirty="0">
              <a:solidFill>
                <a:schemeClr val="tx1"/>
              </a:solidFill>
            </a:endParaRPr>
          </a:p>
        </p:txBody>
      </p:sp>
      <p:cxnSp>
        <p:nvCxnSpPr>
          <p:cNvPr id="150" name="连接符: 肘形 149"/>
          <p:cNvCxnSpPr/>
          <p:nvPr/>
        </p:nvCxnSpPr>
        <p:spPr>
          <a:xfrm rot="16200000" flipV="1">
            <a:off x="5948548" y="2625618"/>
            <a:ext cx="237546" cy="125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51" name="文本框 150"/>
          <p:cNvSpPr txBox="1"/>
          <p:nvPr/>
        </p:nvSpPr>
        <p:spPr>
          <a:xfrm>
            <a:off x="5643603" y="3877234"/>
            <a:ext cx="348172" cy="307777"/>
          </a:xfrm>
          <a:prstGeom prst="rect">
            <a:avLst/>
          </a:prstGeom>
          <a:noFill/>
        </p:spPr>
        <p:txBody>
          <a:bodyPr wrap="none" rtlCol="0">
            <a:spAutoFit/>
          </a:bodyPr>
          <a:lstStyle/>
          <a:p>
            <a:r>
              <a:rPr lang="en-US" altLang="zh-CN" sz="1400" dirty="0"/>
              <a:t>(t)</a:t>
            </a:r>
            <a:endParaRPr lang="zh-CN" altLang="en-US" dirty="0"/>
          </a:p>
        </p:txBody>
      </p:sp>
      <p:sp>
        <p:nvSpPr>
          <p:cNvPr id="152" name="文本框 151"/>
          <p:cNvSpPr txBox="1"/>
          <p:nvPr/>
        </p:nvSpPr>
        <p:spPr>
          <a:xfrm>
            <a:off x="6387867" y="3877494"/>
            <a:ext cx="348172" cy="307777"/>
          </a:xfrm>
          <a:prstGeom prst="rect">
            <a:avLst/>
          </a:prstGeom>
          <a:noFill/>
        </p:spPr>
        <p:txBody>
          <a:bodyPr wrap="none" rtlCol="0">
            <a:spAutoFit/>
          </a:bodyPr>
          <a:lstStyle/>
          <a:p>
            <a:r>
              <a:rPr lang="en-US" altLang="zh-CN" sz="1400" dirty="0"/>
              <a:t>(t)</a:t>
            </a:r>
            <a:endParaRPr lang="zh-CN" altLang="en-US" dirty="0"/>
          </a:p>
        </p:txBody>
      </p:sp>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366645" y="1148715"/>
            <a:ext cx="8208645" cy="5383530"/>
          </a:xfrm>
          <a:prstGeom prst="rect">
            <a:avLst/>
          </a:prstGeom>
        </p:spPr>
      </p:pic>
      <p:sp>
        <p:nvSpPr>
          <p:cNvPr id="5" name="文本框 4"/>
          <p:cNvSpPr txBox="1"/>
          <p:nvPr/>
        </p:nvSpPr>
        <p:spPr>
          <a:xfrm>
            <a:off x="2670175" y="352425"/>
            <a:ext cx="4064000" cy="368300"/>
          </a:xfrm>
          <a:prstGeom prst="rect">
            <a:avLst/>
          </a:prstGeom>
          <a:noFill/>
        </p:spPr>
        <p:txBody>
          <a:bodyPr wrap="square" rtlCol="0">
            <a:spAutoFit/>
          </a:bodyPr>
          <a:p>
            <a:r>
              <a:rPr lang="en-US" altLang="zh-CN"/>
              <a:t>Mamba </a:t>
            </a:r>
            <a:r>
              <a:rPr lang="en-US" altLang="zh-CN"/>
              <a:t>performance</a:t>
            </a:r>
            <a:endParaRPr lang="en-US" altLang="zh-CN"/>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876935" y="1181100"/>
            <a:ext cx="8057515" cy="4297680"/>
          </a:xfrm>
          <a:prstGeom prst="rect">
            <a:avLst/>
          </a:prstGeom>
        </p:spPr>
      </p:pic>
      <p:sp>
        <p:nvSpPr>
          <p:cNvPr id="6" name="文本框 5"/>
          <p:cNvSpPr txBox="1"/>
          <p:nvPr/>
        </p:nvSpPr>
        <p:spPr>
          <a:xfrm>
            <a:off x="2607310" y="411480"/>
            <a:ext cx="4064000" cy="368300"/>
          </a:xfrm>
          <a:prstGeom prst="rect">
            <a:avLst/>
          </a:prstGeom>
          <a:noFill/>
        </p:spPr>
        <p:txBody>
          <a:bodyPr wrap="square" rtlCol="0">
            <a:spAutoFit/>
          </a:bodyPr>
          <a:p>
            <a:r>
              <a:rPr lang="en-US" altLang="zh-CN"/>
              <a:t>Mamba cost &amp; </a:t>
            </a:r>
            <a:r>
              <a:rPr lang="en-US" altLang="zh-CN"/>
              <a:t>throughput</a:t>
            </a:r>
            <a:endParaRPr lang="en-US" altLang="zh-CN"/>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756285" y="1274445"/>
            <a:ext cx="6096000" cy="368300"/>
          </a:xfrm>
          <a:prstGeom prst="rect">
            <a:avLst/>
          </a:prstGeom>
          <a:noFill/>
        </p:spPr>
        <p:txBody>
          <a:bodyPr wrap="square" rtlCol="0" anchor="t">
            <a:spAutoFit/>
          </a:bodyPr>
          <a:p>
            <a:r>
              <a:rPr lang="en-US" altLang="zh-CN" b="1"/>
              <a:t>BitNet:</a:t>
            </a:r>
            <a:endParaRPr lang="zh-CN" altLang="en-US" b="1"/>
          </a:p>
        </p:txBody>
      </p:sp>
      <p:pic>
        <p:nvPicPr>
          <p:cNvPr id="3" name="图片 2"/>
          <p:cNvPicPr>
            <a:picLocks noChangeAspect="1"/>
          </p:cNvPicPr>
          <p:nvPr/>
        </p:nvPicPr>
        <p:blipFill>
          <a:blip r:embed="rId2"/>
          <a:stretch>
            <a:fillRect/>
          </a:stretch>
        </p:blipFill>
        <p:spPr>
          <a:xfrm>
            <a:off x="807085" y="1573530"/>
            <a:ext cx="4320540" cy="1793875"/>
          </a:xfrm>
          <a:prstGeom prst="rect">
            <a:avLst/>
          </a:prstGeom>
        </p:spPr>
      </p:pic>
      <p:pic>
        <p:nvPicPr>
          <p:cNvPr id="4" name="图片 3"/>
          <p:cNvPicPr>
            <a:picLocks noChangeAspect="1"/>
          </p:cNvPicPr>
          <p:nvPr/>
        </p:nvPicPr>
        <p:blipFill>
          <a:blip r:embed="rId3"/>
          <a:stretch>
            <a:fillRect/>
          </a:stretch>
        </p:blipFill>
        <p:spPr>
          <a:xfrm>
            <a:off x="5527040" y="1190625"/>
            <a:ext cx="5592445" cy="2559685"/>
          </a:xfrm>
          <a:prstGeom prst="rect">
            <a:avLst/>
          </a:prstGeom>
        </p:spPr>
      </p:pic>
      <p:pic>
        <p:nvPicPr>
          <p:cNvPr id="10" name="图片 9"/>
          <p:cNvPicPr>
            <a:picLocks noChangeAspect="1"/>
          </p:cNvPicPr>
          <p:nvPr/>
        </p:nvPicPr>
        <p:blipFill>
          <a:blip r:embed="rId4"/>
          <a:stretch>
            <a:fillRect/>
          </a:stretch>
        </p:blipFill>
        <p:spPr>
          <a:xfrm>
            <a:off x="807085" y="3367405"/>
            <a:ext cx="4675505" cy="3068955"/>
          </a:xfrm>
          <a:prstGeom prst="rect">
            <a:avLst/>
          </a:prstGeom>
        </p:spPr>
      </p:pic>
      <p:sp>
        <p:nvSpPr>
          <p:cNvPr id="11" name="文本框 10"/>
          <p:cNvSpPr txBox="1"/>
          <p:nvPr/>
        </p:nvSpPr>
        <p:spPr>
          <a:xfrm>
            <a:off x="2857500" y="370205"/>
            <a:ext cx="6096000" cy="368300"/>
          </a:xfrm>
          <a:prstGeom prst="rect">
            <a:avLst/>
          </a:prstGeom>
          <a:noFill/>
        </p:spPr>
        <p:txBody>
          <a:bodyPr wrap="square" rtlCol="0" anchor="t">
            <a:spAutoFit/>
          </a:bodyPr>
          <a:p>
            <a:r>
              <a:rPr lang="en-US" altLang="zh-CN" b="1"/>
              <a:t>BitNet:</a:t>
            </a:r>
            <a:endParaRPr lang="zh-C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a:picLocks noChangeAspect="1"/>
          </p:cNvPicPr>
          <p:nvPr/>
        </p:nvPicPr>
        <p:blipFill>
          <a:blip r:embed="rId1"/>
          <a:stretch>
            <a:fillRect/>
          </a:stretch>
        </p:blipFill>
        <p:spPr>
          <a:xfrm>
            <a:off x="1029872" y="565405"/>
            <a:ext cx="4175081" cy="4674493"/>
          </a:xfrm>
          <a:prstGeom prst="rect">
            <a:avLst/>
          </a:prstGeom>
        </p:spPr>
      </p:pic>
      <p:graphicFrame>
        <p:nvGraphicFramePr>
          <p:cNvPr id="102" name="表格 101"/>
          <p:cNvGraphicFramePr>
            <a:graphicFrameLocks noGrp="1"/>
          </p:cNvGraphicFramePr>
          <p:nvPr/>
        </p:nvGraphicFramePr>
        <p:xfrm>
          <a:off x="590900" y="5587385"/>
          <a:ext cx="10117603" cy="1112520"/>
        </p:xfrm>
        <a:graphic>
          <a:graphicData uri="http://schemas.openxmlformats.org/drawingml/2006/table">
            <a:tbl>
              <a:tblPr firstRow="1" bandRow="1">
                <a:tableStyleId>{F5AB1C69-6EDB-4FF4-983F-18BD219EF322}</a:tableStyleId>
              </a:tblPr>
              <a:tblGrid>
                <a:gridCol w="1964197"/>
                <a:gridCol w="1311852"/>
                <a:gridCol w="1394624"/>
                <a:gridCol w="1763016"/>
                <a:gridCol w="1282792"/>
                <a:gridCol w="1348575"/>
                <a:gridCol w="1052547"/>
              </a:tblGrid>
              <a:tr h="370840">
                <a:tc>
                  <a:txBody>
                    <a:bodyPr/>
                    <a:lstStyle/>
                    <a:p>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800" b="1" i="0" kern="1200" smtClean="0">
                          <a:solidFill>
                            <a:schemeClr val="tx1"/>
                          </a:solidFill>
                          <a:effectLst/>
                          <a:latin typeface="Times New Roman" panose="02020603050405020304" pitchFamily="18" charset="0"/>
                          <a:ea typeface="+mn-ea"/>
                          <a:cs typeface="Times New Roman" panose="02020603050405020304" pitchFamily="18" charset="0"/>
                        </a:rPr>
                        <a:t>layer_num</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800" b="1" i="0" kern="1200" smtClean="0">
                          <a:solidFill>
                            <a:schemeClr val="tx1"/>
                          </a:solidFill>
                          <a:effectLst/>
                          <a:latin typeface="Times New Roman" panose="02020603050405020304" pitchFamily="18" charset="0"/>
                          <a:ea typeface="+mn-ea"/>
                          <a:cs typeface="Times New Roman" panose="02020603050405020304" pitchFamily="18" charset="0"/>
                        </a:rPr>
                        <a:t>hidden_size</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800" b="1" i="0" kern="1200" smtClean="0">
                          <a:solidFill>
                            <a:schemeClr val="tx1"/>
                          </a:solidFill>
                          <a:effectLst/>
                          <a:latin typeface="Times New Roman" panose="02020603050405020304" pitchFamily="18" charset="0"/>
                          <a:ea typeface="+mn-ea"/>
                          <a:cs typeface="Times New Roman" panose="02020603050405020304" pitchFamily="18" charset="0"/>
                        </a:rPr>
                        <a:t>ffn_hidden_size</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800" b="1" i="0" kern="1200" smtClean="0">
                          <a:solidFill>
                            <a:schemeClr val="tx1"/>
                          </a:solidFill>
                          <a:effectLst/>
                          <a:latin typeface="Times New Roman" panose="02020603050405020304" pitchFamily="18" charset="0"/>
                          <a:ea typeface="+mn-ea"/>
                          <a:cs typeface="Times New Roman" panose="02020603050405020304" pitchFamily="18" charset="0"/>
                        </a:rPr>
                        <a:t>head_num</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mtClean="0">
                          <a:solidFill>
                            <a:schemeClr val="tx1"/>
                          </a:solidFill>
                          <a:latin typeface="Times New Roman" panose="02020603050405020304" pitchFamily="18" charset="0"/>
                          <a:cs typeface="Times New Roman" panose="02020603050405020304" pitchFamily="18" charset="0"/>
                        </a:rPr>
                        <a:t>vocab_size</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mtClean="0">
                          <a:solidFill>
                            <a:schemeClr val="tx1"/>
                          </a:solidFill>
                          <a:latin typeface="Times New Roman" panose="02020603050405020304" pitchFamily="18" charset="0"/>
                          <a:cs typeface="Times New Roman" panose="02020603050405020304" pitchFamily="18" charset="0"/>
                        </a:rPr>
                        <a:t>seq_len</a:t>
                      </a:r>
                      <a:endParaRPr lang="zh-CN" altLang="en-US">
                        <a:solidFill>
                          <a:schemeClr val="tx1"/>
                        </a:solidFill>
                        <a:latin typeface="Times New Roman" panose="02020603050405020304" pitchFamily="18" charset="0"/>
                        <a:cs typeface="Times New Roman" panose="02020603050405020304" pitchFamily="18" charset="0"/>
                      </a:endParaRPr>
                    </a:p>
                  </a:txBody>
                  <a:tcPr/>
                </a:tc>
              </a:tr>
              <a:tr h="370840">
                <a:tc>
                  <a:txBody>
                    <a:bodyPr/>
                    <a:lstStyle/>
                    <a:p>
                      <a:r>
                        <a:rPr lang="en-US" altLang="zh-CN" smtClean="0">
                          <a:solidFill>
                            <a:schemeClr val="tx1"/>
                          </a:solidFill>
                          <a:latin typeface="Times New Roman" panose="02020603050405020304" pitchFamily="18" charset="0"/>
                          <a:cs typeface="Times New Roman" panose="02020603050405020304" pitchFamily="18" charset="0"/>
                        </a:rPr>
                        <a:t>Llama2-7B</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32</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4096</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11008</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32</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32000</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4096</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r>
              <a:tr h="370840">
                <a:tc>
                  <a:txBody>
                    <a:bodyPr/>
                    <a:lstStyle/>
                    <a:p>
                      <a:r>
                        <a:rPr lang="en-US" altLang="zh-CN" smtClean="0">
                          <a:solidFill>
                            <a:schemeClr val="tx1"/>
                          </a:solidFill>
                          <a:latin typeface="Times New Roman" panose="02020603050405020304" pitchFamily="18" charset="0"/>
                          <a:cs typeface="Times New Roman" panose="02020603050405020304" pitchFamily="18" charset="0"/>
                        </a:rPr>
                        <a:t>Telechat2-7B</a:t>
                      </a:r>
                      <a:endParaRPr lang="zh-CN" altLang="en-US">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30</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4096</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12288</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32</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131072</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c>
                  <a:txBody>
                    <a:bodyPr/>
                    <a:lstStyle/>
                    <a:p>
                      <a:r>
                        <a:rPr lang="en-US" altLang="zh-CN" sz="1400" smtClean="0">
                          <a:solidFill>
                            <a:schemeClr val="tx1"/>
                          </a:solidFill>
                          <a:uFillTx/>
                          <a:latin typeface="Times New Roman" panose="02020603050405020304" pitchFamily="18" charset="0"/>
                          <a:cs typeface="Times New Roman" panose="02020603050405020304" pitchFamily="18" charset="0"/>
                        </a:rPr>
                        <a:t>32768</a:t>
                      </a:r>
                      <a:endParaRPr lang="en-US" altLang="zh-CN" sz="1400" smtClean="0">
                        <a:solidFill>
                          <a:schemeClr val="tx1"/>
                        </a:solidFill>
                        <a:uFillTx/>
                        <a:latin typeface="Times New Roman" panose="02020603050405020304" pitchFamily="18" charset="0"/>
                        <a:cs typeface="Times New Roman" panose="02020603050405020304" pitchFamily="18" charset="0"/>
                      </a:endParaRPr>
                    </a:p>
                  </a:txBody>
                  <a:tcPr/>
                </a:tc>
              </a:tr>
            </a:tbl>
          </a:graphicData>
        </a:graphic>
      </p:graphicFrame>
      <p:pic>
        <p:nvPicPr>
          <p:cNvPr id="103" name="图片 102"/>
          <p:cNvPicPr>
            <a:picLocks noChangeAspect="1"/>
          </p:cNvPicPr>
          <p:nvPr/>
        </p:nvPicPr>
        <p:blipFill>
          <a:blip r:embed="rId2"/>
          <a:stretch>
            <a:fillRect/>
          </a:stretch>
        </p:blipFill>
        <p:spPr>
          <a:xfrm>
            <a:off x="7302429" y="565404"/>
            <a:ext cx="3907194" cy="4674493"/>
          </a:xfrm>
          <a:prstGeom prst="rect">
            <a:avLst/>
          </a:prstGeom>
        </p:spPr>
      </p:pic>
      <p:sp>
        <p:nvSpPr>
          <p:cNvPr id="104" name="矩形 103"/>
          <p:cNvSpPr/>
          <p:nvPr/>
        </p:nvSpPr>
        <p:spPr>
          <a:xfrm>
            <a:off x="2168940" y="5117671"/>
            <a:ext cx="1236236" cy="369332"/>
          </a:xfrm>
          <a:prstGeom prst="rect">
            <a:avLst/>
          </a:prstGeom>
        </p:spPr>
        <p:txBody>
          <a:bodyPr wrap="none">
            <a:spAutoFit/>
          </a:bodyPr>
          <a:lstStyle/>
          <a:p>
            <a:r>
              <a:rPr lang="en-US" altLang="zh-CN" smtClean="0">
                <a:solidFill>
                  <a:schemeClr val="tx1"/>
                </a:solidFill>
                <a:latin typeface="Times New Roman" panose="02020603050405020304" pitchFamily="18" charset="0"/>
                <a:cs typeface="Times New Roman" panose="02020603050405020304" pitchFamily="18" charset="0"/>
              </a:rPr>
              <a:t>Llama2-7B</a:t>
            </a: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105" name="矩形 104"/>
          <p:cNvSpPr/>
          <p:nvPr/>
        </p:nvSpPr>
        <p:spPr>
          <a:xfrm>
            <a:off x="8543362" y="5117671"/>
            <a:ext cx="1425327" cy="369332"/>
          </a:xfrm>
          <a:prstGeom prst="rect">
            <a:avLst/>
          </a:prstGeom>
        </p:spPr>
        <p:txBody>
          <a:bodyPr wrap="none">
            <a:spAutoFit/>
          </a:bodyPr>
          <a:lstStyle/>
          <a:p>
            <a:r>
              <a:rPr lang="en-US" altLang="zh-CN" smtClean="0">
                <a:solidFill>
                  <a:schemeClr val="tx1"/>
                </a:solidFill>
                <a:latin typeface="Times New Roman" panose="02020603050405020304" pitchFamily="18" charset="0"/>
                <a:cs typeface="Times New Roman" panose="02020603050405020304" pitchFamily="18" charset="0"/>
              </a:rPr>
              <a:t>Telechat2-7B</a:t>
            </a: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3957955" y="145415"/>
            <a:ext cx="7169785" cy="368300"/>
          </a:xfrm>
          <a:prstGeom prst="rect">
            <a:avLst/>
          </a:prstGeom>
          <a:noFill/>
        </p:spPr>
        <p:txBody>
          <a:bodyPr wrap="square" rtlCol="0">
            <a:spAutoFit/>
          </a:bodyPr>
          <a:p>
            <a:r>
              <a:rPr lang="en-US" b="1"/>
              <a:t>Llamma2-7B vs Telechat2-7B</a:t>
            </a:r>
            <a:endParaRPr 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object 6"/>
          <p:cNvSpPr/>
          <p:nvPr/>
        </p:nvSpPr>
        <p:spPr>
          <a:xfrm>
            <a:off x="5158163" y="4317972"/>
            <a:ext cx="870147" cy="236286"/>
          </a:xfrm>
          <a:custGeom>
            <a:avLst/>
            <a:gdLst/>
            <a:ahLst/>
            <a:cxnLst/>
            <a:rect l="l" t="t" r="r" b="b"/>
            <a:pathLst>
              <a:path w="5481320" h="1488439">
                <a:moveTo>
                  <a:pt x="5481015" y="0"/>
                </a:moveTo>
                <a:lnTo>
                  <a:pt x="0" y="0"/>
                </a:lnTo>
                <a:lnTo>
                  <a:pt x="0" y="1487944"/>
                </a:lnTo>
                <a:lnTo>
                  <a:pt x="5481015" y="1487944"/>
                </a:lnTo>
                <a:lnTo>
                  <a:pt x="5481015" y="1481594"/>
                </a:lnTo>
                <a:lnTo>
                  <a:pt x="5481015" y="1475244"/>
                </a:lnTo>
                <a:lnTo>
                  <a:pt x="5481015" y="12700"/>
                </a:lnTo>
                <a:lnTo>
                  <a:pt x="5481015" y="6350"/>
                </a:lnTo>
                <a:lnTo>
                  <a:pt x="5481015" y="0"/>
                </a:lnTo>
                <a:close/>
              </a:path>
            </a:pathLst>
          </a:custGeom>
          <a:solidFill>
            <a:srgbClr val="FFFFFF"/>
          </a:solidFill>
        </p:spPr>
        <p:txBody>
          <a:bodyPr wrap="square" lIns="0" tIns="0" rIns="0" bIns="0" rtlCol="0"/>
          <a:lstStyle/>
          <a:p>
            <a:endParaRPr sz="285" dirty="0"/>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 name="文本框 2"/>
          <p:cNvSpPr txBox="1"/>
          <p:nvPr userDrawn="1"/>
        </p:nvSpPr>
        <p:spPr>
          <a:xfrm>
            <a:off x="2703901" y="400073"/>
            <a:ext cx="2697480" cy="368300"/>
          </a:xfrm>
          <a:prstGeom prst="rect">
            <a:avLst/>
          </a:prstGeom>
        </p:spPr>
        <p:txBody>
          <a:bodyPr wrap="none" rtlCol="0">
            <a:spAutoFit/>
          </a:bodyPr>
          <a:lstStyle/>
          <a:p>
            <a:r>
              <a:rPr lang="zh-CN" altLang="en-US"/>
              <a:t>概念学习与多模态大模型</a:t>
            </a:r>
            <a:endParaRPr lang="zh-CN" altLang="en-US"/>
          </a:p>
        </p:txBody>
      </p:sp>
      <p:sp>
        <p:nvSpPr>
          <p:cNvPr id="14" name="文本框 13"/>
          <p:cNvSpPr txBox="1"/>
          <p:nvPr userDrawn="1"/>
        </p:nvSpPr>
        <p:spPr>
          <a:xfrm>
            <a:off x="1761074" y="3996143"/>
            <a:ext cx="309880" cy="368300"/>
          </a:xfrm>
          <a:prstGeom prst="rect">
            <a:avLst/>
          </a:prstGeom>
        </p:spPr>
        <p:txBody>
          <a:bodyPr wrap="none" rtlCol="0">
            <a:spAutoFit/>
          </a:bodyPr>
          <a:lstStyle/>
          <a:p>
            <a:endParaRPr lang="zh-CN" altLang="en-US"/>
          </a:p>
        </p:txBody>
      </p:sp>
      <p:sp>
        <p:nvSpPr>
          <p:cNvPr id="16" name="文本框 15"/>
          <p:cNvSpPr txBox="1"/>
          <p:nvPr userDrawn="1"/>
        </p:nvSpPr>
        <p:spPr>
          <a:xfrm>
            <a:off x="1761074" y="4092824"/>
            <a:ext cx="2494871" cy="1927209"/>
          </a:xfrm>
          <a:prstGeom prst="rect">
            <a:avLst/>
          </a:prstGeom>
        </p:spPr>
        <p:txBody>
          <a:bodyPr wrap="square" rtlCol="0">
            <a:noAutofit/>
          </a:bodyPr>
          <a:lstStyle/>
          <a:p>
            <a:r>
              <a:rPr lang="en-US" altLang="zh-CN" sz="1400"/>
              <a:t>MLLM</a:t>
            </a:r>
            <a:r>
              <a:rPr lang="zh-CN" altLang="en-US" sz="1400"/>
              <a:t>用于概念提取的方式：</a:t>
            </a:r>
            <a:endParaRPr lang="zh-CN" altLang="en-US" sz="1400"/>
          </a:p>
          <a:p>
            <a:pPr marL="285750" indent="-285750">
              <a:buChar char="•"/>
            </a:pPr>
            <a:r>
              <a:rPr lang="zh-CN" altLang="en-US" sz="1400"/>
              <a:t>用</a:t>
            </a:r>
            <a:r>
              <a:rPr lang="en-US" altLang="zh-CN" sz="1400"/>
              <a:t>MLLM</a:t>
            </a:r>
            <a:r>
              <a:rPr lang="zh-CN" altLang="en-US" sz="1400"/>
              <a:t>来生成</a:t>
            </a:r>
            <a:r>
              <a:rPr lang="en-US" altLang="zh-CN" sz="1400"/>
              <a:t>image</a:t>
            </a:r>
            <a:r>
              <a:rPr lang="zh-CN" altLang="en-US" sz="1400"/>
              <a:t>的描述，然后用生成的描述来提取图片中的概念；</a:t>
            </a:r>
            <a:endParaRPr lang="zh-CN" altLang="en-US" sz="1400"/>
          </a:p>
          <a:p>
            <a:pPr marL="285750" indent="-285750">
              <a:buChar char="•"/>
            </a:pPr>
            <a:r>
              <a:rPr lang="zh-CN" altLang="en-US" sz="1400"/>
              <a:t>用</a:t>
            </a:r>
            <a:r>
              <a:rPr lang="en-US" altLang="zh-CN" sz="1400"/>
              <a:t>MLLM</a:t>
            </a:r>
            <a:r>
              <a:rPr lang="zh-CN" altLang="en-US" sz="1400"/>
              <a:t>回答关于图片的问题（定制化的问题，用来提取图片中的概念）</a:t>
            </a:r>
            <a:endParaRPr lang="zh-CN" altLang="en-US" sz="1400"/>
          </a:p>
          <a:p>
            <a:pPr marL="285750" indent="-285750">
              <a:buChar char="•"/>
            </a:pPr>
            <a:r>
              <a:rPr lang="zh-CN" altLang="en-US" sz="1400"/>
              <a:t>结合上面两种方式</a:t>
            </a:r>
            <a:endParaRPr lang="zh-CN" altLang="en-US" sz="1400"/>
          </a:p>
        </p:txBody>
      </p:sp>
      <p:pic>
        <p:nvPicPr>
          <p:cNvPr id="17" name="图片 16" descr="upload_post_object_v2_3981015284"/>
          <p:cNvPicPr>
            <a:picLocks noChangeAspect="1"/>
          </p:cNvPicPr>
          <p:nvPr/>
        </p:nvPicPr>
        <p:blipFill>
          <a:blip r:embed="rId2"/>
          <a:stretch>
            <a:fillRect/>
          </a:stretch>
        </p:blipFill>
        <p:spPr>
          <a:xfrm>
            <a:off x="1660261" y="1400841"/>
            <a:ext cx="8871453" cy="2450058"/>
          </a:xfrm>
          <a:prstGeom prst="rect">
            <a:avLst/>
          </a:prstGeom>
        </p:spPr>
      </p:pic>
      <p:sp>
        <p:nvSpPr>
          <p:cNvPr id="18" name="文本框 17"/>
          <p:cNvSpPr txBox="1"/>
          <p:nvPr userDrawn="1"/>
        </p:nvSpPr>
        <p:spPr>
          <a:xfrm>
            <a:off x="4648595" y="4092824"/>
            <a:ext cx="2894784" cy="1927237"/>
          </a:xfrm>
          <a:prstGeom prst="rect">
            <a:avLst/>
          </a:prstGeom>
        </p:spPr>
        <p:txBody>
          <a:bodyPr wrap="square" rtlCol="0">
            <a:noAutofit/>
          </a:bodyPr>
          <a:lstStyle/>
          <a:p>
            <a:r>
              <a:rPr lang="en-US" altLang="zh-CN" sz="1400"/>
              <a:t>MLLM</a:t>
            </a:r>
            <a:r>
              <a:rPr lang="zh-CN" altLang="en-US" sz="1400"/>
              <a:t>用于概念图构建的方式：</a:t>
            </a:r>
            <a:endParaRPr lang="zh-CN" altLang="en-US" sz="1400"/>
          </a:p>
          <a:p>
            <a:pPr marL="285750" indent="-285750">
              <a:buChar char="•"/>
            </a:pPr>
            <a:r>
              <a:rPr lang="zh-CN" altLang="en-US" sz="1400"/>
              <a:t>基于文本的方法：使用</a:t>
            </a:r>
            <a:r>
              <a:rPr lang="en-US" altLang="zh-CN" sz="1400"/>
              <a:t>NLP</a:t>
            </a:r>
            <a:r>
              <a:rPr lang="zh-CN" altLang="en-US" sz="1400"/>
              <a:t>的方法构建概念图谱；</a:t>
            </a:r>
            <a:endParaRPr lang="zh-CN" altLang="en-US" sz="1400"/>
          </a:p>
          <a:p>
            <a:pPr marL="285750" indent="-285750">
              <a:buChar char="•"/>
            </a:pPr>
            <a:r>
              <a:rPr lang="zh-CN" altLang="en-US" sz="1400"/>
              <a:t>基于图片的方法：使用</a:t>
            </a:r>
            <a:r>
              <a:rPr lang="en-US" altLang="zh-CN" sz="1400"/>
              <a:t>CV</a:t>
            </a:r>
            <a:r>
              <a:rPr lang="zh-CN" altLang="en-US" sz="1400"/>
              <a:t>的方法构建概念图谱；</a:t>
            </a:r>
            <a:endParaRPr lang="zh-CN" altLang="en-US" sz="1400"/>
          </a:p>
          <a:p>
            <a:pPr marL="285750" indent="-285750">
              <a:buChar char="•"/>
            </a:pPr>
            <a:r>
              <a:rPr lang="zh-CN" altLang="en-US" sz="1400"/>
              <a:t>基于文本和图片的方法：同时基于</a:t>
            </a:r>
            <a:r>
              <a:rPr lang="en-US" altLang="zh-CN" sz="1400"/>
              <a:t>NLP</a:t>
            </a:r>
            <a:r>
              <a:rPr lang="zh-CN" altLang="en-US" sz="1400"/>
              <a:t>和</a:t>
            </a:r>
            <a:r>
              <a:rPr lang="en-US" altLang="zh-CN" sz="1400"/>
              <a:t>CV</a:t>
            </a:r>
            <a:r>
              <a:rPr lang="zh-CN" altLang="en-US" sz="1400"/>
              <a:t>的两大类方法构建概念图谱</a:t>
            </a:r>
            <a:endParaRPr lang="zh-CN" altLang="en-US" sz="1400"/>
          </a:p>
        </p:txBody>
      </p:sp>
      <p:sp>
        <p:nvSpPr>
          <p:cNvPr id="19" name="文本框 18"/>
          <p:cNvSpPr txBox="1"/>
          <p:nvPr userDrawn="1"/>
        </p:nvSpPr>
        <p:spPr>
          <a:xfrm>
            <a:off x="8087557" y="4092824"/>
            <a:ext cx="2342138" cy="1862755"/>
          </a:xfrm>
          <a:prstGeom prst="rect">
            <a:avLst/>
          </a:prstGeom>
        </p:spPr>
        <p:txBody>
          <a:bodyPr wrap="square" rtlCol="0">
            <a:noAutofit/>
          </a:bodyPr>
          <a:lstStyle/>
          <a:p>
            <a:r>
              <a:rPr lang="en-US" altLang="zh-CN" sz="1400"/>
              <a:t>MLLM</a:t>
            </a:r>
            <a:r>
              <a:rPr lang="zh-CN" altLang="en-US" sz="1400"/>
              <a:t>用于概念学习的方式：</a:t>
            </a:r>
            <a:endParaRPr lang="zh-CN" altLang="en-US" sz="1400"/>
          </a:p>
          <a:p>
            <a:pPr marL="285750" indent="-285750">
              <a:buChar char="•"/>
            </a:pPr>
            <a:r>
              <a:rPr lang="zh-CN" altLang="en-US" sz="1400"/>
              <a:t>通过生成概念相关的图片进行学习</a:t>
            </a:r>
            <a:endParaRPr lang="zh-CN" altLang="en-US" sz="1400"/>
          </a:p>
          <a:p>
            <a:pPr marL="285750" indent="-285750">
              <a:buChar char="•"/>
            </a:pPr>
            <a:r>
              <a:rPr lang="zh-CN" altLang="en-US" sz="1400"/>
              <a:t>利用</a:t>
            </a:r>
            <a:r>
              <a:rPr lang="en-US" altLang="zh-CN" sz="1400"/>
              <a:t>VQA</a:t>
            </a:r>
            <a:r>
              <a:rPr lang="zh-CN" altLang="en-US" sz="1400"/>
              <a:t>判断</a:t>
            </a:r>
            <a:r>
              <a:rPr lang="en-US" altLang="zh-CN" sz="1400"/>
              <a:t>MLLM</a:t>
            </a:r>
            <a:r>
              <a:rPr lang="zh-CN" altLang="en-US" sz="1400"/>
              <a:t>是否理解概念</a:t>
            </a:r>
            <a:endParaRPr lang="zh-CN" altLang="en-US" sz="1400"/>
          </a:p>
          <a:p>
            <a:pPr marL="285750" indent="-285750">
              <a:buChar char="•"/>
            </a:pPr>
            <a:r>
              <a:rPr lang="zh-CN" altLang="en-US" sz="1400"/>
              <a:t>合并现有的概念形成新的概念</a:t>
            </a:r>
            <a:endParaRPr lang="zh-CN" altLang="en-US" sz="14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44575" y="1532890"/>
            <a:ext cx="10102850" cy="4381500"/>
          </a:xfrm>
          <a:prstGeom prst="rect">
            <a:avLst/>
          </a:prstGeom>
        </p:spPr>
      </p:pic>
      <p:sp>
        <p:nvSpPr>
          <p:cNvPr id="5" name="文本框 4"/>
          <p:cNvSpPr txBox="1"/>
          <p:nvPr/>
        </p:nvSpPr>
        <p:spPr>
          <a:xfrm>
            <a:off x="3046730" y="306705"/>
            <a:ext cx="7530465" cy="368300"/>
          </a:xfrm>
          <a:prstGeom prst="rect">
            <a:avLst/>
          </a:prstGeom>
        </p:spPr>
        <p:txBody>
          <a:bodyPr wrap="square">
            <a:spAutoFit/>
          </a:bodyPr>
          <a:p>
            <a:pPr marL="0" algn="l">
              <a:buClrTx/>
              <a:buSzTx/>
              <a:buFontTx/>
            </a:pPr>
            <a:r>
              <a:rPr lang="en-US" altLang="zh-CN" sz="1800" b="1" i="0"/>
              <a:t>Performance comparison between SOTA LLMs </a:t>
            </a:r>
            <a:endParaRPr lang="en-US" altLang="zh-CN" sz="1800" b="1" i="0"/>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9" name="矩形 8"/>
          <p:cNvSpPr/>
          <p:nvPr/>
        </p:nvSpPr>
        <p:spPr>
          <a:xfrm flipV="1">
            <a:off x="523951" y="6583192"/>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7" name="文本框 6"/>
          <p:cNvSpPr txBox="1"/>
          <p:nvPr userDrawn="1"/>
        </p:nvSpPr>
        <p:spPr>
          <a:xfrm>
            <a:off x="2551290" y="353504"/>
            <a:ext cx="2176813" cy="368300"/>
          </a:xfrm>
          <a:prstGeom prst="rect">
            <a:avLst/>
          </a:prstGeom>
        </p:spPr>
        <p:txBody>
          <a:bodyPr wrap="none" rtlCol="0">
            <a:noAutofit/>
          </a:bodyPr>
          <a:lstStyle/>
          <a:p>
            <a:r>
              <a:rPr lang="zh-CN" altLang="en-US" dirty="0" smtClean="0"/>
              <a:t>多模态模型发展</a:t>
            </a:r>
            <a:endParaRPr lang="en-US" altLang="zh-CN" dirty="0" smtClean="0"/>
          </a:p>
        </p:txBody>
      </p:sp>
      <p:sp>
        <p:nvSpPr>
          <p:cNvPr id="14" name="文本框 13"/>
          <p:cNvSpPr txBox="1"/>
          <p:nvPr/>
        </p:nvSpPr>
        <p:spPr>
          <a:xfrm>
            <a:off x="441807" y="3316879"/>
            <a:ext cx="1242724" cy="276999"/>
          </a:xfrm>
          <a:prstGeom prst="rect">
            <a:avLst/>
          </a:prstGeom>
          <a:noFill/>
        </p:spPr>
        <p:txBody>
          <a:bodyPr wrap="square" rtlCol="0">
            <a:spAutoFit/>
          </a:bodyPr>
          <a:lstStyle/>
          <a:p>
            <a:r>
              <a:rPr lang="en-US" altLang="zh-CN" sz="1200" b="1" dirty="0" smtClean="0"/>
              <a:t>Single Stream</a:t>
            </a:r>
            <a:endParaRPr lang="zh-CN" altLang="en-US" sz="1200" b="1" dirty="0"/>
          </a:p>
        </p:txBody>
      </p:sp>
      <p:pic>
        <p:nvPicPr>
          <p:cNvPr id="15" name="图片 14"/>
          <p:cNvPicPr>
            <a:picLocks noChangeAspect="1"/>
          </p:cNvPicPr>
          <p:nvPr/>
        </p:nvPicPr>
        <p:blipFill rotWithShape="1">
          <a:blip r:embed="rId2"/>
          <a:srcRect l="2599" r="4151" b="10524"/>
          <a:stretch>
            <a:fillRect/>
          </a:stretch>
        </p:blipFill>
        <p:spPr>
          <a:xfrm>
            <a:off x="2230062" y="1593325"/>
            <a:ext cx="2085975" cy="1789347"/>
          </a:xfrm>
          <a:prstGeom prst="rect">
            <a:avLst/>
          </a:prstGeom>
        </p:spPr>
      </p:pic>
      <p:sp>
        <p:nvSpPr>
          <p:cNvPr id="16" name="文本框 15"/>
          <p:cNvSpPr txBox="1"/>
          <p:nvPr/>
        </p:nvSpPr>
        <p:spPr>
          <a:xfrm>
            <a:off x="2764625" y="3321179"/>
            <a:ext cx="1632178" cy="276999"/>
          </a:xfrm>
          <a:prstGeom prst="rect">
            <a:avLst/>
          </a:prstGeom>
          <a:noFill/>
        </p:spPr>
        <p:txBody>
          <a:bodyPr wrap="square" rtlCol="0">
            <a:spAutoFit/>
          </a:bodyPr>
          <a:lstStyle/>
          <a:p>
            <a:r>
              <a:rPr lang="en-US" altLang="zh-CN" sz="1200" b="1" dirty="0" smtClean="0"/>
              <a:t>Dual Stream</a:t>
            </a:r>
            <a:endParaRPr lang="zh-CN" altLang="en-US" sz="1200" b="1" dirty="0"/>
          </a:p>
        </p:txBody>
      </p:sp>
      <p:pic>
        <p:nvPicPr>
          <p:cNvPr id="17" name="图片 16"/>
          <p:cNvPicPr>
            <a:picLocks noChangeAspect="1"/>
          </p:cNvPicPr>
          <p:nvPr/>
        </p:nvPicPr>
        <p:blipFill rotWithShape="1">
          <a:blip r:embed="rId3"/>
          <a:srcRect l="2815" b="10662"/>
          <a:stretch>
            <a:fillRect/>
          </a:stretch>
        </p:blipFill>
        <p:spPr>
          <a:xfrm>
            <a:off x="5084491" y="1571088"/>
            <a:ext cx="2073458" cy="1730942"/>
          </a:xfrm>
          <a:prstGeom prst="rect">
            <a:avLst/>
          </a:prstGeom>
        </p:spPr>
      </p:pic>
      <p:pic>
        <p:nvPicPr>
          <p:cNvPr id="18" name="图片 17"/>
          <p:cNvPicPr>
            <a:picLocks noChangeAspect="1"/>
          </p:cNvPicPr>
          <p:nvPr/>
        </p:nvPicPr>
        <p:blipFill>
          <a:blip r:embed="rId4"/>
          <a:stretch>
            <a:fillRect/>
          </a:stretch>
        </p:blipFill>
        <p:spPr>
          <a:xfrm>
            <a:off x="7849313" y="1736294"/>
            <a:ext cx="2308311" cy="1171151"/>
          </a:xfrm>
          <a:prstGeom prst="rect">
            <a:avLst/>
          </a:prstGeom>
        </p:spPr>
      </p:pic>
      <p:sp>
        <p:nvSpPr>
          <p:cNvPr id="19" name="文本框 18"/>
          <p:cNvSpPr txBox="1"/>
          <p:nvPr/>
        </p:nvSpPr>
        <p:spPr>
          <a:xfrm>
            <a:off x="5292436" y="3326177"/>
            <a:ext cx="1709493" cy="276999"/>
          </a:xfrm>
          <a:prstGeom prst="rect">
            <a:avLst/>
          </a:prstGeom>
          <a:noFill/>
        </p:spPr>
        <p:txBody>
          <a:bodyPr wrap="square" rtlCol="0">
            <a:spAutoFit/>
          </a:bodyPr>
          <a:lstStyle/>
          <a:p>
            <a:r>
              <a:rPr lang="en-US" altLang="zh-CN" sz="1200" b="1" dirty="0" smtClean="0"/>
              <a:t>Dual Stream-Fusion</a:t>
            </a:r>
            <a:endParaRPr lang="zh-CN" altLang="en-US" sz="1200" b="1" dirty="0"/>
          </a:p>
        </p:txBody>
      </p:sp>
      <p:sp>
        <p:nvSpPr>
          <p:cNvPr id="20" name="文本框 19"/>
          <p:cNvSpPr txBox="1"/>
          <p:nvPr/>
        </p:nvSpPr>
        <p:spPr>
          <a:xfrm>
            <a:off x="7978328" y="3321298"/>
            <a:ext cx="2325126" cy="276999"/>
          </a:xfrm>
          <a:prstGeom prst="rect">
            <a:avLst/>
          </a:prstGeom>
          <a:noFill/>
        </p:spPr>
        <p:txBody>
          <a:bodyPr wrap="square" rtlCol="0">
            <a:spAutoFit/>
          </a:bodyPr>
          <a:lstStyle/>
          <a:p>
            <a:r>
              <a:rPr lang="en-US" altLang="zh-CN" sz="1200" b="1" dirty="0" smtClean="0"/>
              <a:t>Dual </a:t>
            </a:r>
            <a:r>
              <a:rPr lang="en-US" altLang="zh-CN" sz="1200" b="1" dirty="0" err="1" smtClean="0"/>
              <a:t>Encoder+Cross</a:t>
            </a:r>
            <a:r>
              <a:rPr lang="en-US" altLang="zh-CN" sz="1200" b="1" dirty="0" smtClean="0"/>
              <a:t> Encoder</a:t>
            </a:r>
            <a:endParaRPr lang="zh-CN" altLang="en-US" sz="1200" b="1" dirty="0"/>
          </a:p>
        </p:txBody>
      </p:sp>
      <p:sp>
        <p:nvSpPr>
          <p:cNvPr id="3" name="文本框 2"/>
          <p:cNvSpPr txBox="1"/>
          <p:nvPr/>
        </p:nvSpPr>
        <p:spPr>
          <a:xfrm>
            <a:off x="7428712" y="3651151"/>
            <a:ext cx="4581525" cy="3046988"/>
          </a:xfrm>
          <a:prstGeom prst="rect">
            <a:avLst/>
          </a:prstGeom>
          <a:noFill/>
        </p:spPr>
        <p:txBody>
          <a:bodyPr wrap="square" rtlCol="0">
            <a:spAutoFit/>
          </a:bodyPr>
          <a:lstStyle/>
          <a:p>
            <a:r>
              <a:rPr lang="en-US" altLang="zh-CN" sz="1600" b="1" dirty="0" smtClean="0"/>
              <a:t>Image </a:t>
            </a:r>
            <a:r>
              <a:rPr lang="en-US" altLang="zh-CN" sz="1600" b="1" dirty="0"/>
              <a:t>Caption</a:t>
            </a:r>
            <a:r>
              <a:rPr lang="zh-CN" altLang="en-US" sz="1600" b="1" dirty="0"/>
              <a:t>：</a:t>
            </a:r>
            <a:r>
              <a:rPr lang="zh-CN" altLang="en-US" sz="1600" dirty="0"/>
              <a:t>以图像为输入</a:t>
            </a:r>
            <a:r>
              <a:rPr lang="en-US" altLang="zh-CN" sz="1600" dirty="0"/>
              <a:t>,</a:t>
            </a:r>
            <a:r>
              <a:rPr lang="zh-CN" altLang="en-US" sz="1600" dirty="0"/>
              <a:t> 输出对应图像的自然语言描述文字</a:t>
            </a:r>
            <a:r>
              <a:rPr lang="zh-CN" altLang="en-US" sz="1600" dirty="0" smtClean="0"/>
              <a:t>；</a:t>
            </a:r>
            <a:endParaRPr lang="en-US" altLang="zh-CN" sz="1600" dirty="0" smtClean="0"/>
          </a:p>
          <a:p>
            <a:r>
              <a:rPr lang="en-US" altLang="zh-CN" sz="1600" b="1" dirty="0" smtClean="0"/>
              <a:t>VQA</a:t>
            </a:r>
            <a:r>
              <a:rPr lang="zh-CN" altLang="en-US" sz="1600" b="1" dirty="0"/>
              <a:t>：</a:t>
            </a:r>
            <a:r>
              <a:rPr lang="zh-CN" altLang="en-US" sz="1600" dirty="0"/>
              <a:t>回答有关图像的问题；</a:t>
            </a:r>
            <a:endParaRPr lang="en-US" altLang="zh-CN" sz="1600" b="1" dirty="0"/>
          </a:p>
          <a:p>
            <a:r>
              <a:rPr lang="en-US" altLang="zh-CN" sz="1600" b="1" dirty="0"/>
              <a:t>Visual Grounding</a:t>
            </a:r>
            <a:r>
              <a:rPr lang="zh-CN" altLang="en-US" sz="1600" b="1" dirty="0"/>
              <a:t>：</a:t>
            </a:r>
            <a:r>
              <a:rPr lang="zh-CN" altLang="en-US" sz="1600" dirty="0"/>
              <a:t>对于给定的文本，要定位其中提到的全部物体</a:t>
            </a:r>
            <a:r>
              <a:rPr lang="en-US" altLang="zh-CN" sz="1600" dirty="0"/>
              <a:t>box</a:t>
            </a:r>
            <a:r>
              <a:rPr lang="zh-CN" altLang="en-US" sz="1600" dirty="0"/>
              <a:t>，一个句子对应多个目标；</a:t>
            </a:r>
            <a:endParaRPr lang="en-US" altLang="zh-CN" sz="1600" dirty="0"/>
          </a:p>
          <a:p>
            <a:r>
              <a:rPr lang="en-US" altLang="zh-CN" sz="1600" b="1" dirty="0"/>
              <a:t>Ref Grounding</a:t>
            </a:r>
            <a:r>
              <a:rPr lang="zh-CN" altLang="en-US" sz="1600" b="1" dirty="0"/>
              <a:t>：</a:t>
            </a:r>
            <a:r>
              <a:rPr lang="zh-CN" altLang="en-US" sz="1600" dirty="0"/>
              <a:t>根据物体的参考描述，定位到具体的位置；</a:t>
            </a:r>
            <a:endParaRPr lang="en-US" altLang="zh-CN" sz="1600" dirty="0"/>
          </a:p>
          <a:p>
            <a:r>
              <a:rPr lang="en-US" altLang="zh-CN" sz="1600" b="1" dirty="0"/>
              <a:t>Grounding Caption</a:t>
            </a:r>
            <a:r>
              <a:rPr lang="zh-CN" altLang="en-US" sz="1600" b="1" dirty="0"/>
              <a:t>：</a:t>
            </a:r>
            <a:r>
              <a:rPr lang="zh-CN" altLang="en-US" sz="1600" dirty="0"/>
              <a:t>根据物体的定位</a:t>
            </a:r>
            <a:r>
              <a:rPr lang="en-US" altLang="zh-CN" sz="1600" dirty="0"/>
              <a:t>box</a:t>
            </a:r>
            <a:r>
              <a:rPr lang="zh-CN" altLang="en-US" sz="1600" dirty="0"/>
              <a:t>，输出</a:t>
            </a:r>
            <a:r>
              <a:rPr lang="en-US" altLang="zh-CN" sz="1600" dirty="0"/>
              <a:t>box</a:t>
            </a:r>
            <a:r>
              <a:rPr lang="zh-CN" altLang="en-US" sz="1600" dirty="0"/>
              <a:t>内目标的文本；</a:t>
            </a:r>
            <a:endParaRPr lang="en-US" altLang="zh-CN" sz="1600" dirty="0"/>
          </a:p>
          <a:p>
            <a:r>
              <a:rPr lang="en-US" altLang="zh-CN" sz="1600" b="1" dirty="0"/>
              <a:t>OCR</a:t>
            </a:r>
            <a:r>
              <a:rPr lang="zh-CN" altLang="en-US" sz="1600" b="1" dirty="0"/>
              <a:t>：</a:t>
            </a:r>
            <a:r>
              <a:rPr lang="zh-CN" altLang="en-US" sz="1600" dirty="0"/>
              <a:t>用于将印刷或手写的文本图片转换为可编辑的电子文本</a:t>
            </a:r>
            <a:r>
              <a:rPr lang="zh-CN" altLang="en-US" sz="1600" dirty="0" smtClean="0"/>
              <a:t>格式。</a:t>
            </a:r>
            <a:endParaRPr lang="en-US" altLang="zh-CN" sz="1600" b="1" dirty="0"/>
          </a:p>
          <a:p>
            <a:endParaRPr lang="zh-CN" altLang="en-US" sz="1600" dirty="0"/>
          </a:p>
        </p:txBody>
      </p:sp>
      <p:pic>
        <p:nvPicPr>
          <p:cNvPr id="13" name="图片 12"/>
          <p:cNvPicPr>
            <a:picLocks noChangeAspect="1"/>
          </p:cNvPicPr>
          <p:nvPr/>
        </p:nvPicPr>
        <p:blipFill rotWithShape="1">
          <a:blip r:embed="rId5"/>
          <a:srcRect l="1703" r="13110" b="8947"/>
          <a:stretch>
            <a:fillRect/>
          </a:stretch>
        </p:blipFill>
        <p:spPr>
          <a:xfrm>
            <a:off x="497446" y="1518640"/>
            <a:ext cx="1041252" cy="1850969"/>
          </a:xfrm>
          <a:prstGeom prst="rect">
            <a:avLst/>
          </a:prstGeom>
        </p:spPr>
      </p:pic>
      <p:sp>
        <p:nvSpPr>
          <p:cNvPr id="4" name="下箭头 3"/>
          <p:cNvSpPr/>
          <p:nvPr/>
        </p:nvSpPr>
        <p:spPr>
          <a:xfrm>
            <a:off x="3142014" y="3939156"/>
            <a:ext cx="409575" cy="352425"/>
          </a:xfrm>
          <a:prstGeom prst="downArrow">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551168" y="3651151"/>
            <a:ext cx="701783" cy="369332"/>
          </a:xfrm>
          <a:prstGeom prst="rect">
            <a:avLst/>
          </a:prstGeom>
          <a:noFill/>
        </p:spPr>
        <p:txBody>
          <a:bodyPr wrap="square" rtlCol="0">
            <a:spAutoFit/>
          </a:bodyPr>
          <a:lstStyle/>
          <a:p>
            <a:r>
              <a:rPr lang="en-US" altLang="zh-CN" dirty="0" smtClean="0"/>
              <a:t>VLM</a:t>
            </a:r>
            <a:endParaRPr lang="zh-CN" altLang="en-US" dirty="0"/>
          </a:p>
        </p:txBody>
      </p:sp>
      <p:sp>
        <p:nvSpPr>
          <p:cNvPr id="21" name="文本框 20"/>
          <p:cNvSpPr txBox="1"/>
          <p:nvPr/>
        </p:nvSpPr>
        <p:spPr>
          <a:xfrm>
            <a:off x="3656095" y="4090886"/>
            <a:ext cx="906380" cy="369332"/>
          </a:xfrm>
          <a:prstGeom prst="rect">
            <a:avLst/>
          </a:prstGeom>
          <a:noFill/>
        </p:spPr>
        <p:txBody>
          <a:bodyPr wrap="square" rtlCol="0">
            <a:spAutoFit/>
          </a:bodyPr>
          <a:lstStyle/>
          <a:p>
            <a:r>
              <a:rPr lang="en-US" altLang="zh-CN" dirty="0" smtClean="0"/>
              <a:t>MLLM</a:t>
            </a:r>
            <a:endParaRPr lang="zh-CN" altLang="en-US" dirty="0"/>
          </a:p>
        </p:txBody>
      </p:sp>
      <p:sp>
        <p:nvSpPr>
          <p:cNvPr id="22" name="圆角矩形 21"/>
          <p:cNvSpPr/>
          <p:nvPr/>
        </p:nvSpPr>
        <p:spPr>
          <a:xfrm>
            <a:off x="523951" y="5268941"/>
            <a:ext cx="1725606" cy="336249"/>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Vision Encoder</a:t>
            </a:r>
            <a:endParaRPr lang="zh-CN" altLang="en-US" dirty="0">
              <a:solidFill>
                <a:schemeClr val="tx1"/>
              </a:solidFill>
            </a:endParaRPr>
          </a:p>
        </p:txBody>
      </p:sp>
      <p:sp>
        <p:nvSpPr>
          <p:cNvPr id="23" name="圆角矩形 22"/>
          <p:cNvSpPr/>
          <p:nvPr/>
        </p:nvSpPr>
        <p:spPr>
          <a:xfrm>
            <a:off x="523951" y="4661308"/>
            <a:ext cx="1725605" cy="351856"/>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Connector</a:t>
            </a:r>
            <a:endParaRPr lang="zh-CN" altLang="en-US" dirty="0">
              <a:solidFill>
                <a:schemeClr val="tx1"/>
              </a:solidFill>
            </a:endParaRPr>
          </a:p>
        </p:txBody>
      </p:sp>
      <p:cxnSp>
        <p:nvCxnSpPr>
          <p:cNvPr id="24" name="直接箭头连接符 23"/>
          <p:cNvCxnSpPr>
            <a:stCxn id="22" idx="0"/>
            <a:endCxn id="23" idx="2"/>
          </p:cNvCxnSpPr>
          <p:nvPr/>
        </p:nvCxnSpPr>
        <p:spPr>
          <a:xfrm flipV="1">
            <a:off x="1386754" y="5013164"/>
            <a:ext cx="0" cy="255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圆角矩形 24"/>
          <p:cNvSpPr/>
          <p:nvPr/>
        </p:nvSpPr>
        <p:spPr>
          <a:xfrm>
            <a:off x="2903932" y="4579586"/>
            <a:ext cx="2024109" cy="516194"/>
          </a:xfrm>
          <a:prstGeom prst="round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chemeClr val="tx1"/>
                </a:solidFill>
              </a:rPr>
              <a:t>LLM</a:t>
            </a:r>
            <a:endParaRPr lang="zh-CN" altLang="en-US" dirty="0">
              <a:solidFill>
                <a:schemeClr val="tx1"/>
              </a:solidFill>
            </a:endParaRPr>
          </a:p>
        </p:txBody>
      </p:sp>
      <p:cxnSp>
        <p:nvCxnSpPr>
          <p:cNvPr id="30" name="直接箭头连接符 29"/>
          <p:cNvCxnSpPr>
            <a:stCxn id="23" idx="3"/>
            <a:endCxn id="25" idx="1"/>
          </p:cNvCxnSpPr>
          <p:nvPr/>
        </p:nvCxnSpPr>
        <p:spPr>
          <a:xfrm>
            <a:off x="2249556" y="4837236"/>
            <a:ext cx="654376" cy="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圆角矩形 32"/>
          <p:cNvSpPr/>
          <p:nvPr/>
        </p:nvSpPr>
        <p:spPr>
          <a:xfrm>
            <a:off x="523950" y="5892700"/>
            <a:ext cx="1725606" cy="336249"/>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Image/Video</a:t>
            </a:r>
            <a:endParaRPr lang="zh-CN" altLang="en-US" dirty="0">
              <a:solidFill>
                <a:schemeClr val="tx1"/>
              </a:solidFill>
            </a:endParaRPr>
          </a:p>
        </p:txBody>
      </p:sp>
      <p:cxnSp>
        <p:nvCxnSpPr>
          <p:cNvPr id="35" name="直接箭头连接符 34"/>
          <p:cNvCxnSpPr>
            <a:stCxn id="33" idx="0"/>
            <a:endCxn id="22" idx="2"/>
          </p:cNvCxnSpPr>
          <p:nvPr/>
        </p:nvCxnSpPr>
        <p:spPr>
          <a:xfrm flipV="1">
            <a:off x="1386753" y="5605190"/>
            <a:ext cx="1" cy="287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圆角矩形 37"/>
          <p:cNvSpPr/>
          <p:nvPr/>
        </p:nvSpPr>
        <p:spPr>
          <a:xfrm>
            <a:off x="3053183" y="5892699"/>
            <a:ext cx="1725606" cy="336249"/>
          </a:xfrm>
          <a:prstGeom prst="round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Text</a:t>
            </a:r>
            <a:endParaRPr lang="zh-CN" altLang="en-US" dirty="0">
              <a:solidFill>
                <a:schemeClr val="tx1"/>
              </a:solidFill>
            </a:endParaRPr>
          </a:p>
        </p:txBody>
      </p:sp>
      <p:cxnSp>
        <p:nvCxnSpPr>
          <p:cNvPr id="40" name="直接箭头连接符 39"/>
          <p:cNvCxnSpPr>
            <a:stCxn id="38" idx="0"/>
            <a:endCxn id="25" idx="2"/>
          </p:cNvCxnSpPr>
          <p:nvPr/>
        </p:nvCxnSpPr>
        <p:spPr>
          <a:xfrm flipV="1">
            <a:off x="3915986" y="5095780"/>
            <a:ext cx="1" cy="7969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椭圆 41"/>
          <p:cNvSpPr/>
          <p:nvPr/>
        </p:nvSpPr>
        <p:spPr>
          <a:xfrm>
            <a:off x="5544875" y="4249690"/>
            <a:ext cx="1613074" cy="475641"/>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75000"/>
                  </a:schemeClr>
                </a:solidFill>
              </a:rPr>
              <a:t>OCR</a:t>
            </a:r>
            <a:endParaRPr lang="zh-CN" altLang="en-US" sz="1600" dirty="0">
              <a:solidFill>
                <a:schemeClr val="accent1">
                  <a:lumMod val="75000"/>
                </a:schemeClr>
              </a:solidFill>
            </a:endParaRPr>
          </a:p>
        </p:txBody>
      </p:sp>
      <p:sp>
        <p:nvSpPr>
          <p:cNvPr id="43" name="椭圆 42"/>
          <p:cNvSpPr/>
          <p:nvPr/>
        </p:nvSpPr>
        <p:spPr>
          <a:xfrm>
            <a:off x="5544875" y="4774356"/>
            <a:ext cx="1613074" cy="475641"/>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75000"/>
                  </a:schemeClr>
                </a:solidFill>
              </a:rPr>
              <a:t>Image Caption</a:t>
            </a:r>
            <a:endParaRPr lang="zh-CN" altLang="en-US" sz="1600" dirty="0">
              <a:solidFill>
                <a:schemeClr val="accent1">
                  <a:lumMod val="75000"/>
                </a:schemeClr>
              </a:solidFill>
            </a:endParaRPr>
          </a:p>
        </p:txBody>
      </p:sp>
      <p:sp>
        <p:nvSpPr>
          <p:cNvPr id="44" name="椭圆 43"/>
          <p:cNvSpPr/>
          <p:nvPr/>
        </p:nvSpPr>
        <p:spPr>
          <a:xfrm>
            <a:off x="5544875" y="5305271"/>
            <a:ext cx="1613074" cy="475641"/>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75000"/>
                  </a:schemeClr>
                </a:solidFill>
              </a:rPr>
              <a:t>VQA</a:t>
            </a:r>
            <a:endParaRPr lang="zh-CN" altLang="en-US" sz="1600" dirty="0">
              <a:solidFill>
                <a:schemeClr val="accent1">
                  <a:lumMod val="75000"/>
                </a:schemeClr>
              </a:solidFill>
            </a:endParaRPr>
          </a:p>
        </p:txBody>
      </p:sp>
      <p:sp>
        <p:nvSpPr>
          <p:cNvPr id="45" name="椭圆 44"/>
          <p:cNvSpPr/>
          <p:nvPr/>
        </p:nvSpPr>
        <p:spPr>
          <a:xfrm>
            <a:off x="5544875" y="5836186"/>
            <a:ext cx="1613074" cy="475641"/>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accent1">
                    <a:lumMod val="75000"/>
                  </a:schemeClr>
                </a:solidFill>
              </a:rPr>
              <a:t>Grounding</a:t>
            </a:r>
            <a:endParaRPr lang="zh-CN" altLang="en-US" sz="1600" dirty="0">
              <a:solidFill>
                <a:schemeClr val="accent1">
                  <a:lumMod val="75000"/>
                </a:schemeClr>
              </a:solidFill>
            </a:endParaRPr>
          </a:p>
        </p:txBody>
      </p:sp>
      <p:sp>
        <p:nvSpPr>
          <p:cNvPr id="46" name="右箭头 45"/>
          <p:cNvSpPr/>
          <p:nvPr/>
        </p:nvSpPr>
        <p:spPr>
          <a:xfrm>
            <a:off x="5032547" y="4702687"/>
            <a:ext cx="381045" cy="293094"/>
          </a:xfrm>
          <a:prstGeom prst="righ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1"/>
          <a:stretch>
            <a:fillRect/>
          </a:stretch>
        </p:blipFill>
        <p:spPr>
          <a:xfrm>
            <a:off x="346655" y="98297"/>
            <a:ext cx="1904312" cy="784860"/>
          </a:xfrm>
          <a:prstGeom prst="rect">
            <a:avLst/>
          </a:prstGeom>
        </p:spPr>
      </p:pic>
      <p:sp>
        <p:nvSpPr>
          <p:cNvPr id="22" name="矩形 2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629397" y="1156454"/>
            <a:ext cx="1260281" cy="369332"/>
          </a:xfrm>
          <a:prstGeom prst="rect">
            <a:avLst/>
          </a:prstGeom>
        </p:spPr>
        <p:txBody>
          <a:bodyPr wrap="none">
            <a:spAutoFit/>
          </a:bodyPr>
          <a:lstStyle/>
          <a:p>
            <a:r>
              <a:rPr lang="en-US" altLang="zh-CN" dirty="0" smtClean="0"/>
              <a:t>SpikeYolo?</a:t>
            </a:r>
            <a:endParaRPr lang="zh-CN" altLang="en-US" b="1" dirty="0"/>
          </a:p>
        </p:txBody>
      </p:sp>
      <p:sp>
        <p:nvSpPr>
          <p:cNvPr id="6" name="矩形 5"/>
          <p:cNvSpPr/>
          <p:nvPr/>
        </p:nvSpPr>
        <p:spPr>
          <a:xfrm>
            <a:off x="2148840" y="1087559"/>
            <a:ext cx="6096000" cy="923330"/>
          </a:xfrm>
          <a:prstGeom prst="rect">
            <a:avLst/>
          </a:prstGeom>
        </p:spPr>
        <p:txBody>
          <a:bodyPr>
            <a:spAutoFit/>
          </a:bodyPr>
          <a:lstStyle/>
          <a:p>
            <a:r>
              <a:rPr lang="en-US" altLang="zh-CN" dirty="0"/>
              <a:t>Integer-Valued Training and Spike-Driven Inference Spiking Neural Network for High-performance and Energy-efficient Object Detection</a:t>
            </a:r>
            <a:endParaRPr lang="zh-CN" altLang="en-US" dirty="0"/>
          </a:p>
        </p:txBody>
      </p:sp>
      <p:pic>
        <p:nvPicPr>
          <p:cNvPr id="8" name="图片 7"/>
          <p:cNvPicPr>
            <a:picLocks noChangeAspect="1"/>
          </p:cNvPicPr>
          <p:nvPr/>
        </p:nvPicPr>
        <p:blipFill>
          <a:blip r:embed="rId2"/>
          <a:stretch>
            <a:fillRect/>
          </a:stretch>
        </p:blipFill>
        <p:spPr>
          <a:xfrm>
            <a:off x="2007870" y="2007870"/>
            <a:ext cx="5847715" cy="419989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1"/>
          <a:stretch>
            <a:fillRect/>
          </a:stretch>
        </p:blipFill>
        <p:spPr>
          <a:xfrm>
            <a:off x="346655" y="98297"/>
            <a:ext cx="1904312" cy="784860"/>
          </a:xfrm>
          <a:prstGeom prst="rect">
            <a:avLst/>
          </a:prstGeom>
        </p:spPr>
      </p:pic>
      <p:sp>
        <p:nvSpPr>
          <p:cNvPr id="22" name="矩形 2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629397" y="1156454"/>
            <a:ext cx="1314784" cy="369332"/>
          </a:xfrm>
          <a:prstGeom prst="rect">
            <a:avLst/>
          </a:prstGeom>
        </p:spPr>
        <p:txBody>
          <a:bodyPr wrap="none">
            <a:spAutoFit/>
          </a:bodyPr>
          <a:lstStyle/>
          <a:p>
            <a:r>
              <a:rPr lang="en-US" altLang="zh-CN" dirty="0" smtClean="0"/>
              <a:t>SpikeGPT!!!</a:t>
            </a:r>
            <a:endParaRPr lang="zh-CN" altLang="en-US" b="1" dirty="0"/>
          </a:p>
        </p:txBody>
      </p:sp>
      <p:pic>
        <p:nvPicPr>
          <p:cNvPr id="5122" name="Picture 2" descr="https://pics4.baidu.com/feed/5366d0160924ab18679c30e759ab79c37a890b3c.jpeg@f_auto?token=56d8cb7ecf323e0109d20f922e007ce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517" y="1851920"/>
            <a:ext cx="6096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ics3.baidu.com/feed/95eef01f3a292df517c70cc4d060c36e35a873bf.jpeg@f_auto?token=92a22d298c6f3dabe45628861ad14ac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51" y="1614056"/>
            <a:ext cx="4634805" cy="34761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1"/>
          <a:stretch>
            <a:fillRect/>
          </a:stretch>
        </p:blipFill>
        <p:spPr>
          <a:xfrm>
            <a:off x="346655" y="98297"/>
            <a:ext cx="1904312" cy="784860"/>
          </a:xfrm>
          <a:prstGeom prst="rect">
            <a:avLst/>
          </a:prstGeom>
        </p:spPr>
      </p:pic>
      <p:sp>
        <p:nvSpPr>
          <p:cNvPr id="22" name="矩形 2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748683" y="1156812"/>
            <a:ext cx="9291961" cy="461665"/>
          </a:xfrm>
          <a:prstGeom prst="rect">
            <a:avLst/>
          </a:prstGeom>
        </p:spPr>
        <p:txBody>
          <a:bodyPr wrap="square">
            <a:spAutoFit/>
          </a:bodyPr>
          <a:lstStyle/>
          <a:p>
            <a:r>
              <a:rPr lang="en-US" altLang="zh-CN" sz="1200" b="1" dirty="0"/>
              <a:t>Supervised learning based on temporal coding in spiking neural networks</a:t>
            </a:r>
            <a:endParaRPr lang="en-US" altLang="zh-CN" sz="1200" b="1" dirty="0"/>
          </a:p>
          <a:p>
            <a:r>
              <a:rPr lang="en-US" altLang="zh-CN" sz="1200" dirty="0">
                <a:hlinkClick r:id="rId2"/>
              </a:rPr>
              <a:t>https://arxiv.org/abs/1606.08165</a:t>
            </a:r>
            <a:r>
              <a:rPr lang="en-US" altLang="zh-CN" sz="1200" dirty="0"/>
              <a:t> (</a:t>
            </a:r>
            <a:r>
              <a:rPr lang="en-US" altLang="zh-CN" sz="1200" dirty="0" err="1"/>
              <a:t>mostafa</a:t>
            </a:r>
            <a:r>
              <a:rPr lang="en-US" altLang="zh-CN" sz="1200" dirty="0" smtClean="0"/>
              <a:t>) </a:t>
            </a:r>
            <a:r>
              <a:rPr lang="zh-CN" altLang="en-US" sz="1200" dirty="0" smtClean="0"/>
              <a:t>首脉冲编码</a:t>
            </a:r>
            <a:endParaRPr lang="en-US" altLang="zh-CN" sz="1200" dirty="0"/>
          </a:p>
        </p:txBody>
      </p:sp>
      <p:sp>
        <p:nvSpPr>
          <p:cNvPr id="5" name="矩形 4"/>
          <p:cNvSpPr/>
          <p:nvPr/>
        </p:nvSpPr>
        <p:spPr>
          <a:xfrm>
            <a:off x="748683" y="1677890"/>
            <a:ext cx="11023107" cy="461665"/>
          </a:xfrm>
          <a:prstGeom prst="rect">
            <a:avLst/>
          </a:prstGeom>
        </p:spPr>
        <p:txBody>
          <a:bodyPr wrap="square">
            <a:spAutoFit/>
          </a:bodyPr>
          <a:lstStyle/>
          <a:p>
            <a:r>
              <a:rPr lang="en-US" altLang="zh-CN" sz="1200" b="1" dirty="0" smtClean="0"/>
              <a:t>Spikformer</a:t>
            </a:r>
            <a:r>
              <a:rPr lang="en-US" altLang="zh-CN" sz="1200" b="1" dirty="0"/>
              <a:t>: </a:t>
            </a:r>
            <a:r>
              <a:rPr lang="en-US" altLang="zh-CN" sz="1200" dirty="0"/>
              <a:t>A Novel Architecture for Training High-Performance Low-Latency Spiking Neural Network </a:t>
            </a:r>
            <a:r>
              <a:rPr lang="en-US" altLang="zh-CN" sz="1200" dirty="0" err="1"/>
              <a:t>Yudong</a:t>
            </a:r>
            <a:r>
              <a:rPr lang="en-US" altLang="zh-CN" sz="1200" dirty="0"/>
              <a:t> Li, Yunlin Lei, Xu Yang</a:t>
            </a:r>
            <a:r>
              <a:rPr lang="en-US" altLang="zh-CN" sz="1200" dirty="0" smtClean="0"/>
              <a:t>*              </a:t>
            </a:r>
            <a:r>
              <a:rPr lang="en-US" altLang="zh-CN" sz="1200" b="1" dirty="0" smtClean="0"/>
              <a:t>【CV】</a:t>
            </a:r>
            <a:endParaRPr lang="en-US" altLang="zh-CN" sz="1200" b="1" dirty="0"/>
          </a:p>
          <a:p>
            <a:r>
              <a:rPr lang="en-US" altLang="zh-CN" sz="1200" dirty="0">
                <a:hlinkClick r:id="rId3"/>
              </a:rPr>
              <a:t>https://</a:t>
            </a:r>
            <a:r>
              <a:rPr lang="en-US" altLang="zh-CN" sz="1200" dirty="0" smtClean="0">
                <a:hlinkClick r:id="rId3"/>
              </a:rPr>
              <a:t>arxiv.org/pdf/2211.10686.pdf</a:t>
            </a:r>
            <a:r>
              <a:rPr lang="zh-CN" altLang="en-US" sz="1200" dirty="0"/>
              <a:t> </a:t>
            </a:r>
            <a:r>
              <a:rPr lang="zh-CN" altLang="en-US" sz="1200" dirty="0" smtClean="0"/>
              <a:t>    </a:t>
            </a:r>
            <a:r>
              <a:rPr lang="en-US" altLang="zh-CN" sz="1200" dirty="0" smtClean="0"/>
              <a:t>(evaluate on DVS datasets only )</a:t>
            </a:r>
            <a:endParaRPr lang="en-US" altLang="zh-CN" sz="1200" dirty="0"/>
          </a:p>
        </p:txBody>
      </p:sp>
      <p:sp>
        <p:nvSpPr>
          <p:cNvPr id="6" name="矩形 5"/>
          <p:cNvSpPr/>
          <p:nvPr/>
        </p:nvSpPr>
        <p:spPr>
          <a:xfrm>
            <a:off x="748683" y="2278804"/>
            <a:ext cx="10067277" cy="461665"/>
          </a:xfrm>
          <a:prstGeom prst="rect">
            <a:avLst/>
          </a:prstGeom>
        </p:spPr>
        <p:txBody>
          <a:bodyPr wrap="square">
            <a:spAutoFit/>
          </a:bodyPr>
          <a:lstStyle/>
          <a:p>
            <a:r>
              <a:rPr lang="en-US" altLang="zh-CN" sz="1200" b="1" dirty="0"/>
              <a:t>Spike-driven </a:t>
            </a:r>
            <a:r>
              <a:rPr lang="en-US" altLang="zh-CN" sz="1200" b="1" dirty="0" smtClean="0"/>
              <a:t>Transformer                                                                                                                                                                                         【CV】      </a:t>
            </a:r>
            <a:endParaRPr lang="en-US" altLang="zh-CN" sz="1200" b="1" dirty="0"/>
          </a:p>
          <a:p>
            <a:r>
              <a:rPr lang="en-US" altLang="zh-CN" sz="1200" dirty="0">
                <a:hlinkClick r:id="rId4"/>
              </a:rPr>
              <a:t>https://arxiv.org/pdf/2307.01694.pdf</a:t>
            </a:r>
            <a:r>
              <a:rPr lang="en-US" altLang="zh-CN" sz="1200" dirty="0"/>
              <a:t> </a:t>
            </a:r>
            <a:r>
              <a:rPr lang="en-US" altLang="zh-CN" sz="1200" dirty="0" err="1"/>
              <a:t>Guoqi</a:t>
            </a:r>
            <a:r>
              <a:rPr lang="en-US" altLang="zh-CN" sz="1200" dirty="0"/>
              <a:t> Li Man Yao, </a:t>
            </a:r>
            <a:r>
              <a:rPr lang="en-US" altLang="zh-CN" sz="1200" dirty="0" err="1"/>
              <a:t>Jiakui</a:t>
            </a:r>
            <a:r>
              <a:rPr lang="en-US" altLang="zh-CN" sz="1200" dirty="0"/>
              <a:t> Hu, </a:t>
            </a:r>
            <a:r>
              <a:rPr lang="en-US" altLang="zh-CN" sz="1200" dirty="0" err="1"/>
              <a:t>Zhaokun</a:t>
            </a:r>
            <a:r>
              <a:rPr lang="en-US" altLang="zh-CN" sz="1200" dirty="0"/>
              <a:t> </a:t>
            </a:r>
            <a:r>
              <a:rPr lang="en-US" altLang="zh-CN" sz="1200" dirty="0" smtClean="0"/>
              <a:t>Zhou     cifar10 </a:t>
            </a:r>
            <a:r>
              <a:rPr lang="en-US" altLang="zh-CN" sz="1200" b="1" dirty="0" smtClean="0"/>
              <a:t>95.6%</a:t>
            </a:r>
            <a:r>
              <a:rPr lang="en-US" altLang="zh-CN" sz="1200" dirty="0" smtClean="0"/>
              <a:t>/cifar100 </a:t>
            </a:r>
            <a:r>
              <a:rPr lang="en-US" altLang="zh-CN" sz="1200" b="1" dirty="0" smtClean="0"/>
              <a:t>78.4%</a:t>
            </a:r>
            <a:r>
              <a:rPr lang="en-US" altLang="zh-CN" sz="1200" dirty="0" smtClean="0"/>
              <a:t>/imagenet1k </a:t>
            </a:r>
            <a:r>
              <a:rPr lang="en-US" altLang="zh-CN" sz="1200" b="1" dirty="0" smtClean="0"/>
              <a:t>76-77%</a:t>
            </a:r>
            <a:endParaRPr lang="en-US" altLang="zh-CN" sz="1200" b="1" dirty="0"/>
          </a:p>
        </p:txBody>
      </p:sp>
      <p:sp>
        <p:nvSpPr>
          <p:cNvPr id="7" name="矩形 6"/>
          <p:cNvSpPr/>
          <p:nvPr/>
        </p:nvSpPr>
        <p:spPr>
          <a:xfrm>
            <a:off x="816745" y="2906947"/>
            <a:ext cx="8131946" cy="461665"/>
          </a:xfrm>
          <a:prstGeom prst="rect">
            <a:avLst/>
          </a:prstGeom>
        </p:spPr>
        <p:txBody>
          <a:bodyPr wrap="square">
            <a:spAutoFit/>
          </a:bodyPr>
          <a:lstStyle/>
          <a:p>
            <a:r>
              <a:rPr lang="en-US" altLang="zh-CN" sz="1200" b="1" dirty="0" smtClean="0">
                <a:solidFill>
                  <a:srgbClr val="FF0000"/>
                </a:solidFill>
              </a:rPr>
              <a:t>Astrocyte-SNN</a:t>
            </a:r>
            <a:r>
              <a:rPr lang="zh-CN" altLang="en-US" sz="1200" b="1" dirty="0" smtClean="0">
                <a:solidFill>
                  <a:srgbClr val="FF0000"/>
                </a:solidFill>
              </a:rPr>
              <a:t>？</a:t>
            </a:r>
            <a:r>
              <a:rPr lang="zh-CN" altLang="en-US" sz="1200" b="1" dirty="0" smtClean="0"/>
              <a:t>、</a:t>
            </a:r>
            <a:r>
              <a:rPr lang="en-US" altLang="zh-CN" sz="1200" b="1" dirty="0" smtClean="0"/>
              <a:t>SpikeGPT</a:t>
            </a:r>
            <a:endParaRPr lang="zh-CN" altLang="en-US" sz="1200" b="1" dirty="0"/>
          </a:p>
          <a:p>
            <a:r>
              <a:rPr lang="en-US" altLang="zh-CN" sz="1200" dirty="0" smtClean="0">
                <a:hlinkClick r:id="rId5"/>
              </a:rPr>
              <a:t>https</a:t>
            </a:r>
            <a:r>
              <a:rPr lang="en-US" altLang="zh-CN" sz="1200" dirty="0">
                <a:hlinkClick r:id="rId5"/>
              </a:rPr>
              <a:t>://</a:t>
            </a:r>
            <a:r>
              <a:rPr lang="en-US" altLang="zh-CN" sz="1200" dirty="0" smtClean="0">
                <a:hlinkClick r:id="rId5"/>
              </a:rPr>
              <a:t>arxiv.org/pdf/2312.07625.pdf</a:t>
            </a:r>
            <a:endParaRPr lang="zh-CN" altLang="en-US" sz="1200" dirty="0"/>
          </a:p>
        </p:txBody>
      </p:sp>
      <p:sp>
        <p:nvSpPr>
          <p:cNvPr id="8" name="矩形 7"/>
          <p:cNvSpPr/>
          <p:nvPr/>
        </p:nvSpPr>
        <p:spPr>
          <a:xfrm>
            <a:off x="748683" y="3519731"/>
            <a:ext cx="10367561" cy="646331"/>
          </a:xfrm>
          <a:prstGeom prst="rect">
            <a:avLst/>
          </a:prstGeom>
        </p:spPr>
        <p:txBody>
          <a:bodyPr wrap="square">
            <a:spAutoFit/>
          </a:bodyPr>
          <a:lstStyle/>
          <a:p>
            <a:r>
              <a:rPr lang="en-US" altLang="zh-CN" sz="1200" b="1" dirty="0"/>
              <a:t>SPIKE-DRIVEN TRANSFORMER V2: META SPIKING NEURAL NETWORK ARCHITECTURE INSPIRING THE DESIGN OF NEXT-GENERATION NEUROMORPHIC CHIPS [Man </a:t>
            </a:r>
            <a:r>
              <a:rPr lang="en-US" altLang="zh-CN" sz="1200" b="1" dirty="0" err="1"/>
              <a:t>yao</a:t>
            </a:r>
            <a:r>
              <a:rPr lang="en-US" altLang="zh-CN" sz="1200" b="1" dirty="0"/>
              <a:t>, </a:t>
            </a:r>
            <a:r>
              <a:rPr lang="en-US" altLang="zh-CN" sz="1200" b="1" dirty="0" err="1"/>
              <a:t>Guoqi</a:t>
            </a:r>
            <a:r>
              <a:rPr lang="en-US" altLang="zh-CN" sz="1200" b="1" dirty="0"/>
              <a:t> li</a:t>
            </a:r>
            <a:r>
              <a:rPr lang="en-US" altLang="zh-CN" sz="1200" b="1" dirty="0" smtClean="0"/>
              <a:t>]</a:t>
            </a:r>
            <a:endParaRPr lang="en-US" altLang="zh-CN" sz="1200" b="1" dirty="0" smtClean="0">
              <a:hlinkClick r:id="rId6"/>
            </a:endParaRPr>
          </a:p>
          <a:p>
            <a:r>
              <a:rPr lang="en-US" altLang="zh-CN" sz="1200" dirty="0" smtClean="0">
                <a:hlinkClick r:id="rId6"/>
              </a:rPr>
              <a:t>https</a:t>
            </a:r>
            <a:r>
              <a:rPr lang="en-US" altLang="zh-CN" sz="1200" dirty="0">
                <a:hlinkClick r:id="rId6"/>
              </a:rPr>
              <a:t>://</a:t>
            </a:r>
            <a:r>
              <a:rPr lang="en-US" altLang="zh-CN" sz="1200" dirty="0" smtClean="0">
                <a:hlinkClick r:id="rId6"/>
              </a:rPr>
              <a:t>openreview.net/pdf?id=1SIBN5Xyw7</a:t>
            </a:r>
            <a:endParaRPr lang="en-US" altLang="zh-CN" sz="1200" dirty="0"/>
          </a:p>
        </p:txBody>
      </p:sp>
      <p:sp>
        <p:nvSpPr>
          <p:cNvPr id="4" name="矩形 3"/>
          <p:cNvSpPr/>
          <p:nvPr/>
        </p:nvSpPr>
        <p:spPr>
          <a:xfrm>
            <a:off x="748683" y="4240956"/>
            <a:ext cx="9558460" cy="1015663"/>
          </a:xfrm>
          <a:prstGeom prst="rect">
            <a:avLst/>
          </a:prstGeom>
        </p:spPr>
        <p:txBody>
          <a:bodyPr wrap="square">
            <a:spAutoFit/>
          </a:bodyPr>
          <a:lstStyle/>
          <a:p>
            <a:r>
              <a:rPr lang="en-US" altLang="zh-CN" sz="1200" b="1" dirty="0" smtClean="0"/>
              <a:t>SpikingResformer</a:t>
            </a:r>
            <a:r>
              <a:rPr lang="en-US" altLang="zh-CN" sz="1200" dirty="0" smtClean="0"/>
              <a:t>:Bridging </a:t>
            </a:r>
            <a:r>
              <a:rPr lang="en-US" altLang="zh-CN" sz="1200" dirty="0" err="1"/>
              <a:t>ResNet</a:t>
            </a:r>
            <a:r>
              <a:rPr lang="en-US" altLang="zh-CN" sz="1200" dirty="0"/>
              <a:t> and Vision Transformer in Spiking Neural Networks</a:t>
            </a:r>
            <a:r>
              <a:rPr lang="en-US" altLang="zh-CN" sz="1200" dirty="0" smtClean="0"/>
              <a:t>.  </a:t>
            </a:r>
            <a:r>
              <a:rPr lang="en-US" altLang="zh-CN" sz="1200" b="1" dirty="0" smtClean="0">
                <a:solidFill>
                  <a:srgbClr val="FF0000"/>
                </a:solidFill>
              </a:rPr>
              <a:t>Transfer Learning</a:t>
            </a:r>
            <a:endParaRPr lang="en-US" altLang="zh-CN" sz="1200" b="1" dirty="0">
              <a:solidFill>
                <a:srgbClr val="FF0000"/>
              </a:solidFill>
            </a:endParaRPr>
          </a:p>
          <a:p>
            <a:r>
              <a:rPr lang="en-US" altLang="zh-CN" sz="1200" dirty="0">
                <a:hlinkClick r:id="rId7"/>
              </a:rPr>
              <a:t>https://arxiv.org/pdf/2403.14302.pdf</a:t>
            </a:r>
            <a:r>
              <a:rPr lang="en-US" altLang="zh-CN" sz="1200" dirty="0"/>
              <a:t> </a:t>
            </a:r>
            <a:r>
              <a:rPr lang="en-US" altLang="zh-CN" sz="1200" dirty="0" err="1"/>
              <a:t>Xinyu</a:t>
            </a:r>
            <a:r>
              <a:rPr lang="en-US" altLang="zh-CN" sz="1200" dirty="0"/>
              <a:t> Shi, </a:t>
            </a:r>
            <a:r>
              <a:rPr lang="en-US" altLang="zh-CN" sz="1200" dirty="0" err="1"/>
              <a:t>Zecheng</a:t>
            </a:r>
            <a:r>
              <a:rPr lang="en-US" altLang="zh-CN" sz="1200" dirty="0"/>
              <a:t> </a:t>
            </a:r>
            <a:r>
              <a:rPr lang="en-US" altLang="zh-CN" sz="1200" dirty="0" err="1"/>
              <a:t>Hao</a:t>
            </a:r>
            <a:r>
              <a:rPr lang="en-US" altLang="zh-CN" sz="1200" dirty="0"/>
              <a:t> , </a:t>
            </a:r>
            <a:r>
              <a:rPr lang="en-US" altLang="zh-CN" sz="1200" dirty="0" err="1"/>
              <a:t>Zhaofei</a:t>
            </a:r>
            <a:r>
              <a:rPr lang="en-US" altLang="zh-CN" sz="1200" dirty="0"/>
              <a:t> Yu [PKU</a:t>
            </a:r>
            <a:r>
              <a:rPr lang="en-US" altLang="zh-CN" sz="1200" dirty="0" smtClean="0"/>
              <a:t>]    </a:t>
            </a:r>
            <a:r>
              <a:rPr lang="en-US" altLang="zh-CN" sz="1200" b="1" dirty="0" smtClean="0"/>
              <a:t>cifar10 </a:t>
            </a:r>
            <a:r>
              <a:rPr lang="en-US" altLang="zh-CN" sz="1200" b="1" dirty="0"/>
              <a:t>?</a:t>
            </a:r>
            <a:r>
              <a:rPr lang="en-US" altLang="zh-CN" sz="1200" b="1" dirty="0" smtClean="0"/>
              <a:t>/cifar100?/imagenet1k?</a:t>
            </a:r>
            <a:endParaRPr lang="en-US" altLang="zh-CN" sz="1200" b="1" dirty="0" smtClean="0"/>
          </a:p>
          <a:p>
            <a:endParaRPr lang="en-US" altLang="zh-CN" sz="1200" dirty="0"/>
          </a:p>
          <a:p>
            <a:r>
              <a:rPr lang="en-US" altLang="zh-CN" sz="1200" b="1" dirty="0"/>
              <a:t>Spikformer V2: </a:t>
            </a:r>
            <a:r>
              <a:rPr lang="en-US" altLang="zh-CN" sz="1200" dirty="0"/>
              <a:t>Join the High Accuracy Club on ImageNet with an SNN Ticket </a:t>
            </a:r>
            <a:r>
              <a:rPr lang="en-US" altLang="zh-CN" sz="1200" dirty="0" err="1"/>
              <a:t>Zhaokun</a:t>
            </a:r>
            <a:r>
              <a:rPr lang="en-US" altLang="zh-CN" sz="1200" dirty="0"/>
              <a:t> Zhou, </a:t>
            </a:r>
            <a:r>
              <a:rPr lang="en-US" altLang="zh-CN" sz="1200" dirty="0" err="1"/>
              <a:t>Kaiwei</a:t>
            </a:r>
            <a:r>
              <a:rPr lang="en-US" altLang="zh-CN" sz="1200" dirty="0"/>
              <a:t> </a:t>
            </a:r>
            <a:r>
              <a:rPr lang="en-US" altLang="zh-CN" sz="1200" dirty="0" err="1"/>
              <a:t>Che</a:t>
            </a:r>
            <a:r>
              <a:rPr lang="en-US" altLang="zh-CN" sz="1200" dirty="0"/>
              <a:t>, Wei Fang, PKU</a:t>
            </a:r>
            <a:endParaRPr lang="en-US" altLang="zh-CN" sz="1200" dirty="0"/>
          </a:p>
          <a:p>
            <a:r>
              <a:rPr lang="en-US" altLang="zh-CN" sz="1200" dirty="0">
                <a:hlinkClick r:id="rId8"/>
              </a:rPr>
              <a:t>https://arxiv.org/pdf/2401.02020.pdf</a:t>
            </a:r>
            <a:endParaRPr lang="en-US" altLang="zh-CN" sz="1200" dirty="0"/>
          </a:p>
        </p:txBody>
      </p:sp>
      <p:sp>
        <p:nvSpPr>
          <p:cNvPr id="9" name="矩形 8"/>
          <p:cNvSpPr/>
          <p:nvPr/>
        </p:nvSpPr>
        <p:spPr>
          <a:xfrm>
            <a:off x="10132014" y="2848738"/>
            <a:ext cx="817853" cy="276999"/>
          </a:xfrm>
          <a:prstGeom prst="rect">
            <a:avLst/>
          </a:prstGeom>
        </p:spPr>
        <p:txBody>
          <a:bodyPr wrap="none">
            <a:spAutoFit/>
          </a:bodyPr>
          <a:lstStyle/>
          <a:p>
            <a:r>
              <a:rPr lang="en-US" altLang="zh-CN" sz="1200" b="1" dirty="0" smtClean="0">
                <a:solidFill>
                  <a:srgbClr val="C00000"/>
                </a:solidFill>
              </a:rPr>
              <a:t>【</a:t>
            </a:r>
            <a:r>
              <a:rPr lang="en-US" altLang="zh-CN" sz="1200" b="1" dirty="0">
                <a:solidFill>
                  <a:srgbClr val="C00000"/>
                </a:solidFill>
              </a:rPr>
              <a:t>NLP</a:t>
            </a:r>
            <a:r>
              <a:rPr lang="en-US" altLang="zh-CN" sz="1200" b="1" dirty="0" smtClean="0">
                <a:solidFill>
                  <a:srgbClr val="C00000"/>
                </a:solidFill>
              </a:rPr>
              <a:t>】 </a:t>
            </a:r>
            <a:endParaRPr lang="zh-CN" altLang="en-US" sz="1200" dirty="0">
              <a:solidFill>
                <a:srgbClr val="C00000"/>
              </a:solidFill>
            </a:endParaRPr>
          </a:p>
        </p:txBody>
      </p:sp>
      <p:sp>
        <p:nvSpPr>
          <p:cNvPr id="10" name="矩形 9"/>
          <p:cNvSpPr/>
          <p:nvPr/>
        </p:nvSpPr>
        <p:spPr>
          <a:xfrm>
            <a:off x="10040644" y="3449652"/>
            <a:ext cx="1000595" cy="369332"/>
          </a:xfrm>
          <a:prstGeom prst="rect">
            <a:avLst/>
          </a:prstGeom>
        </p:spPr>
        <p:txBody>
          <a:bodyPr wrap="none">
            <a:spAutoFit/>
          </a:bodyPr>
          <a:lstStyle/>
          <a:p>
            <a:r>
              <a:rPr lang="en-US" altLang="zh-CN" b="1" dirty="0"/>
              <a:t>【CV】 </a:t>
            </a:r>
            <a:endParaRPr lang="zh-CN" altLang="en-US" dirty="0"/>
          </a:p>
        </p:txBody>
      </p:sp>
      <p:sp>
        <p:nvSpPr>
          <p:cNvPr id="11" name="矩形 10"/>
          <p:cNvSpPr/>
          <p:nvPr/>
        </p:nvSpPr>
        <p:spPr>
          <a:xfrm>
            <a:off x="10040644" y="4171024"/>
            <a:ext cx="1000595" cy="369332"/>
          </a:xfrm>
          <a:prstGeom prst="rect">
            <a:avLst/>
          </a:prstGeom>
        </p:spPr>
        <p:txBody>
          <a:bodyPr wrap="none">
            <a:spAutoFit/>
          </a:bodyPr>
          <a:lstStyle/>
          <a:p>
            <a:r>
              <a:rPr lang="en-US" altLang="zh-CN" b="1" smtClean="0"/>
              <a:t>【CV】 </a:t>
            </a:r>
            <a:endParaRPr lang="zh-CN" altLang="en-US" dirty="0"/>
          </a:p>
        </p:txBody>
      </p:sp>
      <p:sp>
        <p:nvSpPr>
          <p:cNvPr id="12" name="矩形 11"/>
          <p:cNvSpPr/>
          <p:nvPr/>
        </p:nvSpPr>
        <p:spPr>
          <a:xfrm>
            <a:off x="10040642" y="4764974"/>
            <a:ext cx="1000595" cy="369332"/>
          </a:xfrm>
          <a:prstGeom prst="rect">
            <a:avLst/>
          </a:prstGeom>
        </p:spPr>
        <p:txBody>
          <a:bodyPr wrap="none">
            <a:spAutoFit/>
          </a:bodyPr>
          <a:lstStyle/>
          <a:p>
            <a:r>
              <a:rPr lang="en-US" altLang="zh-CN" b="1" dirty="0"/>
              <a:t>【CV】 </a:t>
            </a:r>
            <a:endParaRPr lang="zh-CN" altLang="en-US" dirty="0"/>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框 2"/>
          <p:cNvSpPr txBox="1"/>
          <p:nvPr/>
        </p:nvSpPr>
        <p:spPr>
          <a:xfrm>
            <a:off x="9201839" y="311320"/>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3953" y="99390"/>
            <a:ext cx="1511769" cy="623074"/>
          </a:xfrm>
          <a:prstGeom prst="rect">
            <a:avLst/>
          </a:prstGeom>
        </p:spPr>
      </p:pic>
      <p:sp>
        <p:nvSpPr>
          <p:cNvPr id="8" name="矩形 7"/>
          <p:cNvSpPr/>
          <p:nvPr/>
        </p:nvSpPr>
        <p:spPr>
          <a:xfrm flipV="1">
            <a:off x="523953" y="75441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9" name="标题 1"/>
          <p:cNvSpPr>
            <a:spLocks noGrp="1"/>
          </p:cNvSpPr>
          <p:nvPr>
            <p:ph type="ctrTitle"/>
          </p:nvPr>
        </p:nvSpPr>
        <p:spPr>
          <a:xfrm>
            <a:off x="2219417" y="81033"/>
            <a:ext cx="9053789" cy="644314"/>
          </a:xfrm>
          <a:noFill/>
          <a:ln>
            <a:noFill/>
          </a:ln>
        </p:spPr>
        <p:txBody>
          <a:bodyPr>
            <a:normAutofit/>
          </a:bodyPr>
          <a:lstStyle/>
          <a:p>
            <a:pPr algn="l"/>
            <a:r>
              <a:rPr lang="zh-CN" altLang="en-US" sz="2400" b="1" dirty="0">
                <a:latin typeface="微软雅黑" panose="020B0503020204020204" pitchFamily="34" charset="-122"/>
                <a:ea typeface="微软雅黑" panose="020B0503020204020204" pitchFamily="34" charset="-122"/>
              </a:rPr>
              <a:t>Temporal Coding</a:t>
            </a:r>
            <a:endParaRPr lang="zh-CN" altLang="en-US" sz="2400" b="1" dirty="0">
              <a:latin typeface="微软雅黑" panose="020B0503020204020204" pitchFamily="34" charset="-122"/>
              <a:ea typeface="微软雅黑" panose="020B0503020204020204" pitchFamily="34" charset="-122"/>
            </a:endParaRPr>
          </a:p>
        </p:txBody>
      </p:sp>
      <p:sp>
        <p:nvSpPr>
          <p:cNvPr id="2" name="文本框 1"/>
          <p:cNvSpPr txBox="1"/>
          <p:nvPr>
            <p:custDataLst>
              <p:tags r:id="rId2"/>
            </p:custDataLst>
          </p:nvPr>
        </p:nvSpPr>
        <p:spPr>
          <a:xfrm>
            <a:off x="1147445" y="1153160"/>
            <a:ext cx="9575165" cy="1476375"/>
          </a:xfrm>
          <a:prstGeom prst="rect">
            <a:avLst/>
          </a:prstGeom>
          <a:noFill/>
        </p:spPr>
        <p:txBody>
          <a:bodyPr wrap="square" rtlCol="0">
            <a:spAutoFit/>
          </a:bodyPr>
          <a:lstStyle/>
          <a:p>
            <a:r>
              <a:rPr lang="zh-CN" altLang="en-US" dirty="0" smtClean="0"/>
              <a:t>输入数据遵循</a:t>
            </a:r>
            <a:r>
              <a:rPr lang="en-US" altLang="zh-CN" dirty="0" smtClean="0"/>
              <a:t>“</a:t>
            </a:r>
            <a:r>
              <a:rPr lang="zh-CN" altLang="en-US" dirty="0" smtClean="0"/>
              <a:t>脉冲发放时刻越早，刺激越强</a:t>
            </a:r>
            <a:r>
              <a:rPr lang="en-US" altLang="zh-CN" dirty="0" smtClean="0"/>
              <a:t>”</a:t>
            </a:r>
            <a:r>
              <a:rPr lang="zh-CN" altLang="en-US" dirty="0" smtClean="0"/>
              <a:t>，并且每个神经元只发放一个脉冲</a:t>
            </a:r>
            <a:endParaRPr lang="zh-CN" altLang="en-US" dirty="0" smtClean="0"/>
          </a:p>
          <a:p>
            <a:endParaRPr lang="en-US" altLang="zh-CN" dirty="0" smtClean="0"/>
          </a:p>
          <a:p>
            <a:r>
              <a:rPr lang="zh-CN" altLang="en-US" dirty="0" smtClean="0"/>
              <a:t>对于</a:t>
            </a:r>
            <a:r>
              <a:rPr lang="en-US" altLang="zh-CN" dirty="0" smtClean="0"/>
              <a:t>n</a:t>
            </a:r>
            <a:r>
              <a:rPr lang="zh-CN" altLang="en-US" dirty="0" smtClean="0"/>
              <a:t>分类，输出层采用</a:t>
            </a:r>
            <a:r>
              <a:rPr lang="en-US" altLang="zh-CN" dirty="0" smtClean="0"/>
              <a:t>n</a:t>
            </a:r>
            <a:r>
              <a:rPr lang="zh-CN" altLang="en-US" dirty="0" smtClean="0"/>
              <a:t>个神经元，分别输出各个神经元的点火时间，第一个点火的神经元就是分类结果</a:t>
            </a:r>
            <a:endParaRPr lang="en-US" altLang="zh-CN" dirty="0" smtClean="0"/>
          </a:p>
          <a:p>
            <a:endParaRPr lang="en-US" altLang="zh-CN" dirty="0" smtClean="0"/>
          </a:p>
        </p:txBody>
      </p:sp>
      <p:pic>
        <p:nvPicPr>
          <p:cNvPr id="5" name="图片 4"/>
          <p:cNvPicPr>
            <a:picLocks noChangeAspect="1"/>
          </p:cNvPicPr>
          <p:nvPr>
            <p:custDataLst>
              <p:tags r:id="rId3"/>
            </p:custDataLst>
          </p:nvPr>
        </p:nvPicPr>
        <p:blipFill>
          <a:blip r:embed="rId4"/>
          <a:stretch>
            <a:fillRect/>
          </a:stretch>
        </p:blipFill>
        <p:spPr>
          <a:xfrm>
            <a:off x="2894965" y="2609850"/>
            <a:ext cx="4381500" cy="2847975"/>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84110" y="1598721"/>
            <a:ext cx="867545" cy="502317"/>
          </a:xfrm>
          <a:prstGeom prst="rect">
            <a:avLst/>
          </a:prstGeom>
        </p:spPr>
        <p:txBody>
          <a:bodyPr wrap="none">
            <a:spAutoFit/>
          </a:bodyPr>
          <a:lstStyle/>
          <a:p>
            <a:pPr defTabSz="1083310">
              <a:defRPr/>
            </a:pPr>
            <a:r>
              <a:rPr lang="zh-CN" altLang="en-US" sz="2665"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zh-CN" altLang="en-US" sz="2665" b="1" dirty="0">
              <a:solidFill>
                <a:prstClr val="black"/>
              </a:solidFill>
              <a:latin typeface="微软雅黑" panose="020B0503020204020204" pitchFamily="34" charset="-122"/>
              <a:ea typeface="微软雅黑" panose="020B0503020204020204" pitchFamily="34" charset="-122"/>
            </a:endParaRPr>
          </a:p>
        </p:txBody>
      </p:sp>
      <p:sp>
        <p:nvSpPr>
          <p:cNvPr id="4" name="矩形 3"/>
          <p:cNvSpPr/>
          <p:nvPr/>
        </p:nvSpPr>
        <p:spPr>
          <a:xfrm>
            <a:off x="3767707" y="1404168"/>
            <a:ext cx="8048472" cy="3045706"/>
          </a:xfrm>
          <a:prstGeom prst="rect">
            <a:avLst/>
          </a:prstGeom>
        </p:spPr>
        <p:txBody>
          <a:bodyPr wrap="square">
            <a:spAutoFit/>
          </a:bodyPr>
          <a:lstStyle/>
          <a:p>
            <a:pPr defTabSz="1083310">
              <a:lnSpc>
                <a:spcPct val="200000"/>
              </a:lnSpc>
              <a:defRPr/>
            </a:pP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smtClean="0">
                <a:solidFill>
                  <a:srgbClr val="C00000"/>
                </a:solidFill>
                <a:latin typeface="微软雅黑" panose="020B0503020204020204" pitchFamily="34" charset="-122"/>
                <a:ea typeface="微软雅黑" panose="020B0503020204020204" pitchFamily="34" charset="-122"/>
              </a:rPr>
              <a:t>Temporal </a:t>
            </a:r>
            <a:r>
              <a:rPr lang="en-US" altLang="zh-CN" b="1" dirty="0">
                <a:solidFill>
                  <a:srgbClr val="C00000"/>
                </a:solidFill>
                <a:latin typeface="微软雅黑" panose="020B0503020204020204" pitchFamily="34" charset="-122"/>
                <a:ea typeface="微软雅黑" panose="020B0503020204020204" pitchFamily="34" charset="-122"/>
              </a:rPr>
              <a:t>Coding in Spiking Neural Networks </a:t>
            </a:r>
            <a:r>
              <a:rPr lang="en-US" altLang="zh-CN" b="1" dirty="0" smtClean="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C00000"/>
                </a:solidFill>
                <a:latin typeface="微软雅黑" panose="020B0503020204020204" pitchFamily="34" charset="-122"/>
                <a:ea typeface="微软雅黑" panose="020B0503020204020204" pitchFamily="34" charset="-122"/>
              </a:rPr>
              <a:t>时间编码器</a:t>
            </a:r>
            <a:r>
              <a:rPr lang="en-US" altLang="zh-CN" b="1" dirty="0" smtClean="0">
                <a:solidFill>
                  <a:srgbClr val="C00000"/>
                </a:solidFill>
                <a:latin typeface="微软雅黑" panose="020B0503020204020204" pitchFamily="34" charset="-122"/>
                <a:ea typeface="微软雅黑" panose="020B0503020204020204" pitchFamily="34" charset="-122"/>
              </a:rPr>
              <a:t>)</a:t>
            </a:r>
            <a:endPar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083310">
              <a:lnSpc>
                <a:spcPct val="200000"/>
              </a:lnSpc>
              <a:defRPr/>
            </a:pP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1" dirty="0" smtClean="0">
                <a:solidFill>
                  <a:srgbClr val="7030A0"/>
                </a:solidFill>
                <a:latin typeface="等线" panose="02010600030101010101" charset="-122"/>
                <a:ea typeface="等线" panose="02010600030101010101" charset="-122"/>
              </a:rPr>
              <a:t> </a:t>
            </a:r>
            <a:r>
              <a:rPr lang="en-US" altLang="zh-CN" sz="2400" b="1" kern="100" dirty="0" err="1"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Spikformer</a:t>
            </a: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(Transformer for SNN version) CV</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083310">
              <a:lnSpc>
                <a:spcPct val="200000"/>
              </a:lnSpc>
              <a:defRPr/>
            </a:pP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3. </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SpikeGPT </a:t>
            </a:r>
            <a:r>
              <a:rPr lang="zh-CN" altLang="en-US"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RWKV</a:t>
            </a:r>
            <a:r>
              <a:rPr lang="zh-CN" altLang="en-US"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NLP</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1083310">
              <a:lnSpc>
                <a:spcPct val="200000"/>
              </a:lnSpc>
              <a:defRPr/>
            </a:pPr>
            <a:r>
              <a:rPr lang="en-US" altLang="zh-CN"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b="1" strike="dblStrike"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SNN+MOE </a:t>
            </a:r>
            <a:r>
              <a:rPr lang="zh-CN" altLang="en-US" sz="2400" b="1" strike="dblStrike"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进展中</a:t>
            </a:r>
            <a:endParaRPr lang="en-US" altLang="zh-CN" sz="2400" b="1" strike="dblStrike" kern="1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8" name="矩形 7"/>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1"/>
          <a:stretch>
            <a:fillRect/>
          </a:stretch>
        </p:blipFill>
        <p:spPr>
          <a:xfrm>
            <a:off x="346655" y="98297"/>
            <a:ext cx="1904312" cy="784860"/>
          </a:xfrm>
          <a:prstGeom prst="rect">
            <a:avLst/>
          </a:prstGeom>
        </p:spPr>
      </p:pic>
      <p:sp>
        <p:nvSpPr>
          <p:cNvPr id="22" name="矩形 2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 name="矩形 2"/>
          <p:cNvSpPr/>
          <p:nvPr/>
        </p:nvSpPr>
        <p:spPr>
          <a:xfrm>
            <a:off x="523951" y="1623727"/>
            <a:ext cx="6096000" cy="461665"/>
          </a:xfrm>
          <a:prstGeom prst="rect">
            <a:avLst/>
          </a:prstGeom>
        </p:spPr>
        <p:txBody>
          <a:bodyPr>
            <a:spAutoFit/>
          </a:bodyPr>
          <a:lstStyle/>
          <a:p>
            <a:r>
              <a:rPr lang="zh-CN" altLang="zh-CN" sz="1200" dirty="0">
                <a:ea typeface="微软雅黑" panose="020B0503020204020204" pitchFamily="34" charset="-122"/>
              </a:rPr>
              <a:t>SpikingResformer: Bridging ResNet and Vision Transformer in Spiking Neural Networks</a:t>
            </a:r>
            <a:endParaRPr lang="zh-CN" altLang="zh-CN" sz="1200" dirty="0">
              <a:ea typeface="微软雅黑" panose="020B0503020204020204" pitchFamily="34" charset="-122"/>
            </a:endParaRPr>
          </a:p>
          <a:p>
            <a:r>
              <a:rPr lang="zh-CN" altLang="zh-CN" sz="1200" dirty="0">
                <a:ea typeface="Calibri" panose="020F0502020204030204" pitchFamily="34" charset="0"/>
                <a:hlinkClick r:id="rId2"/>
              </a:rPr>
              <a:t>https://arxiv.org/pdf/2403.14302</a:t>
            </a:r>
            <a:endParaRPr lang="zh-CN" altLang="zh-CN" sz="1200" dirty="0">
              <a:ea typeface="Calibri" panose="020F0502020204030204" pitchFamily="34" charset="0"/>
            </a:endParaRPr>
          </a:p>
        </p:txBody>
      </p:sp>
      <p:sp>
        <p:nvSpPr>
          <p:cNvPr id="9" name="文本框 8"/>
          <p:cNvSpPr txBox="1"/>
          <p:nvPr/>
        </p:nvSpPr>
        <p:spPr>
          <a:xfrm>
            <a:off x="523950" y="1250048"/>
            <a:ext cx="4589069" cy="338554"/>
          </a:xfrm>
          <a:prstGeom prst="rect">
            <a:avLst/>
          </a:prstGeom>
          <a:noFill/>
        </p:spPr>
        <p:txBody>
          <a:bodyPr wrap="square" rtlCol="0">
            <a:spAutoFit/>
          </a:bodyPr>
          <a:lstStyle/>
          <a:p>
            <a:r>
              <a:rPr lang="zh-CN" altLang="en-US" sz="1600" b="1" dirty="0" smtClean="0"/>
              <a:t>技术路线</a:t>
            </a:r>
            <a:r>
              <a:rPr lang="en-US" altLang="zh-CN" sz="1600" b="1" dirty="0" smtClean="0"/>
              <a:t>1</a:t>
            </a:r>
            <a:r>
              <a:rPr lang="zh-CN" altLang="en-US" sz="1600" b="1" dirty="0" smtClean="0"/>
              <a:t>： </a:t>
            </a:r>
            <a:r>
              <a:rPr lang="en-US" altLang="zh-CN" sz="1600" b="1" dirty="0" smtClean="0"/>
              <a:t>spiking Attention, RWKV etc.</a:t>
            </a:r>
            <a:endParaRPr lang="zh-CN" altLang="en-US" sz="1600" b="1" i="1" dirty="0"/>
          </a:p>
        </p:txBody>
      </p:sp>
      <p:pic>
        <p:nvPicPr>
          <p:cNvPr id="4" name="图片 3"/>
          <p:cNvPicPr>
            <a:picLocks noChangeAspect="1"/>
          </p:cNvPicPr>
          <p:nvPr/>
        </p:nvPicPr>
        <p:blipFill>
          <a:blip r:embed="rId3"/>
          <a:stretch>
            <a:fillRect/>
          </a:stretch>
        </p:blipFill>
        <p:spPr>
          <a:xfrm>
            <a:off x="398106" y="2245705"/>
            <a:ext cx="3062757" cy="3236039"/>
          </a:xfrm>
          <a:prstGeom prst="rect">
            <a:avLst/>
          </a:prstGeom>
        </p:spPr>
      </p:pic>
      <p:pic>
        <p:nvPicPr>
          <p:cNvPr id="5" name="图片 4"/>
          <p:cNvPicPr>
            <a:picLocks noChangeAspect="1"/>
          </p:cNvPicPr>
          <p:nvPr/>
        </p:nvPicPr>
        <p:blipFill>
          <a:blip r:embed="rId4"/>
          <a:stretch>
            <a:fillRect/>
          </a:stretch>
        </p:blipFill>
        <p:spPr>
          <a:xfrm>
            <a:off x="4803484" y="1854559"/>
            <a:ext cx="1275369" cy="3683873"/>
          </a:xfrm>
          <a:prstGeom prst="rect">
            <a:avLst/>
          </a:prstGeom>
        </p:spPr>
      </p:pic>
      <p:sp>
        <p:nvSpPr>
          <p:cNvPr id="6" name="矩形 5"/>
          <p:cNvSpPr/>
          <p:nvPr/>
        </p:nvSpPr>
        <p:spPr>
          <a:xfrm>
            <a:off x="3931637" y="3696495"/>
            <a:ext cx="401072" cy="369332"/>
          </a:xfrm>
          <a:prstGeom prst="rect">
            <a:avLst/>
          </a:prstGeom>
        </p:spPr>
        <p:txBody>
          <a:bodyPr wrap="none">
            <a:spAutoFit/>
          </a:bodyPr>
          <a:lstStyle/>
          <a:p>
            <a:r>
              <a:rPr lang="en-US" altLang="zh-CN" b="1" dirty="0" smtClean="0"/>
              <a:t>vs</a:t>
            </a:r>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1"/>
          <a:stretch>
            <a:fillRect/>
          </a:stretch>
        </p:blipFill>
        <p:spPr>
          <a:xfrm>
            <a:off x="346655" y="98297"/>
            <a:ext cx="1904312" cy="784860"/>
          </a:xfrm>
          <a:prstGeom prst="rect">
            <a:avLst/>
          </a:prstGeom>
        </p:spPr>
      </p:pic>
      <p:sp>
        <p:nvSpPr>
          <p:cNvPr id="22" name="矩形 2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523951" y="1321732"/>
            <a:ext cx="5009202" cy="2323633"/>
          </a:xfrm>
          <a:prstGeom prst="rect">
            <a:avLst/>
          </a:prstGeom>
        </p:spPr>
      </p:pic>
      <p:sp>
        <p:nvSpPr>
          <p:cNvPr id="12" name="文本框 11"/>
          <p:cNvSpPr txBox="1"/>
          <p:nvPr/>
        </p:nvSpPr>
        <p:spPr>
          <a:xfrm>
            <a:off x="6007991" y="1010006"/>
            <a:ext cx="4589069" cy="338554"/>
          </a:xfrm>
          <a:prstGeom prst="rect">
            <a:avLst/>
          </a:prstGeom>
          <a:noFill/>
        </p:spPr>
        <p:txBody>
          <a:bodyPr wrap="square" rtlCol="0">
            <a:spAutoFit/>
          </a:bodyPr>
          <a:lstStyle/>
          <a:p>
            <a:r>
              <a:rPr lang="en-US" altLang="zh-CN" sz="1600" b="1" dirty="0" smtClean="0"/>
              <a:t>Spike Driven Transformer  V2</a:t>
            </a:r>
            <a:endParaRPr lang="zh-CN" altLang="en-US" sz="1600" b="1" i="1" dirty="0"/>
          </a:p>
        </p:txBody>
      </p:sp>
      <p:pic>
        <p:nvPicPr>
          <p:cNvPr id="7" name="图片 6"/>
          <p:cNvPicPr>
            <a:picLocks noChangeAspect="1"/>
          </p:cNvPicPr>
          <p:nvPr/>
        </p:nvPicPr>
        <p:blipFill>
          <a:blip r:embed="rId3"/>
          <a:stretch>
            <a:fillRect/>
          </a:stretch>
        </p:blipFill>
        <p:spPr>
          <a:xfrm>
            <a:off x="5516595" y="1470524"/>
            <a:ext cx="3864647" cy="2467068"/>
          </a:xfrm>
          <a:prstGeom prst="rect">
            <a:avLst/>
          </a:prstGeom>
        </p:spPr>
      </p:pic>
      <p:sp>
        <p:nvSpPr>
          <p:cNvPr id="14" name="文本框 13"/>
          <p:cNvSpPr txBox="1"/>
          <p:nvPr/>
        </p:nvSpPr>
        <p:spPr>
          <a:xfrm>
            <a:off x="975017" y="1036143"/>
            <a:ext cx="4589069" cy="338554"/>
          </a:xfrm>
          <a:prstGeom prst="rect">
            <a:avLst/>
          </a:prstGeom>
          <a:noFill/>
        </p:spPr>
        <p:txBody>
          <a:bodyPr wrap="square" rtlCol="0">
            <a:spAutoFit/>
          </a:bodyPr>
          <a:lstStyle/>
          <a:p>
            <a:r>
              <a:rPr lang="en-US" altLang="zh-CN" sz="1600" b="1" dirty="0" smtClean="0"/>
              <a:t>Spike Driven Transformer</a:t>
            </a:r>
            <a:endParaRPr lang="zh-CN" altLang="en-US" sz="1600" b="1" i="1" dirty="0"/>
          </a:p>
        </p:txBody>
      </p:sp>
      <p:pic>
        <p:nvPicPr>
          <p:cNvPr id="8" name="图片 7"/>
          <p:cNvPicPr>
            <a:picLocks noChangeAspect="1"/>
          </p:cNvPicPr>
          <p:nvPr/>
        </p:nvPicPr>
        <p:blipFill>
          <a:blip r:embed="rId4"/>
          <a:stretch>
            <a:fillRect/>
          </a:stretch>
        </p:blipFill>
        <p:spPr>
          <a:xfrm>
            <a:off x="580686" y="3776510"/>
            <a:ext cx="3769663" cy="1818055"/>
          </a:xfrm>
          <a:prstGeom prst="rect">
            <a:avLst/>
          </a:prstGeom>
        </p:spPr>
      </p:pic>
      <p:pic>
        <p:nvPicPr>
          <p:cNvPr id="16" name="图片 15"/>
          <p:cNvPicPr>
            <a:picLocks noChangeAspect="1"/>
          </p:cNvPicPr>
          <p:nvPr/>
        </p:nvPicPr>
        <p:blipFill>
          <a:blip r:embed="rId4"/>
          <a:stretch>
            <a:fillRect/>
          </a:stretch>
        </p:blipFill>
        <p:spPr>
          <a:xfrm>
            <a:off x="5564086" y="3938055"/>
            <a:ext cx="3769663" cy="1818055"/>
          </a:xfrm>
          <a:prstGeom prst="rect">
            <a:avLst/>
          </a:prstGeom>
        </p:spPr>
      </p:pic>
      <p:pic>
        <p:nvPicPr>
          <p:cNvPr id="11" name="图片 10"/>
          <p:cNvPicPr>
            <a:picLocks noChangeAspect="1"/>
          </p:cNvPicPr>
          <p:nvPr/>
        </p:nvPicPr>
        <p:blipFill>
          <a:blip r:embed="rId5"/>
          <a:stretch>
            <a:fillRect/>
          </a:stretch>
        </p:blipFill>
        <p:spPr>
          <a:xfrm>
            <a:off x="9422950" y="1727477"/>
            <a:ext cx="2440755" cy="1051064"/>
          </a:xfrm>
          <a:prstGeom prst="rect">
            <a:avLst/>
          </a:prstGeom>
        </p:spPr>
      </p:pic>
      <p:sp>
        <p:nvSpPr>
          <p:cNvPr id="13" name="右箭头 12"/>
          <p:cNvSpPr/>
          <p:nvPr/>
        </p:nvSpPr>
        <p:spPr>
          <a:xfrm>
            <a:off x="5208927" y="3121572"/>
            <a:ext cx="307668" cy="422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右箭头 22"/>
          <p:cNvSpPr/>
          <p:nvPr/>
        </p:nvSpPr>
        <p:spPr>
          <a:xfrm>
            <a:off x="9411437" y="3307177"/>
            <a:ext cx="307668" cy="422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5"/>
          <p:cNvSpPr txBox="1"/>
          <p:nvPr/>
        </p:nvSpPr>
        <p:spPr>
          <a:xfrm>
            <a:off x="5640" y="33836"/>
            <a:ext cx="8183922" cy="399688"/>
          </a:xfrm>
          <a:prstGeom prst="rect">
            <a:avLst/>
          </a:prstGeom>
          <a:noFill/>
        </p:spPr>
        <p:txBody>
          <a:bodyPr wrap="square" lIns="91342" tIns="45670" rIns="91342" bIns="45670" rtlCol="0">
            <a:spAutoFit/>
          </a:bodyPr>
          <a:lstStyle/>
          <a:p>
            <a:pPr defTabSz="1077595">
              <a:defRPr/>
            </a:pPr>
            <a:r>
              <a:rPr lang="zh-CN" altLang="en-US" sz="2000" b="1" dirty="0">
                <a:solidFill>
                  <a:prstClr val="white"/>
                </a:solidFill>
                <a:latin typeface="+mj-ea"/>
                <a:ea typeface="+mj-ea"/>
              </a:rPr>
              <a:t> </a:t>
            </a:r>
            <a:endParaRPr lang="zh-CN" altLang="en-US" sz="2000" b="1" dirty="0">
              <a:solidFill>
                <a:prstClr val="white"/>
              </a:solidFill>
              <a:latin typeface="+mj-ea"/>
              <a:ea typeface="+mj-ea"/>
            </a:endParaRPr>
          </a:p>
        </p:txBody>
      </p:sp>
      <p:sp>
        <p:nvSpPr>
          <p:cNvPr id="149" name="矩形 148"/>
          <p:cNvSpPr/>
          <p:nvPr/>
        </p:nvSpPr>
        <p:spPr>
          <a:xfrm>
            <a:off x="-91637" y="433517"/>
            <a:ext cx="269626" cy="461345"/>
          </a:xfrm>
          <a:prstGeom prst="rect">
            <a:avLst/>
          </a:prstGeom>
        </p:spPr>
        <p:txBody>
          <a:bodyPr wrap="none">
            <a:spAutoFit/>
          </a:bodyPr>
          <a:lstStyle/>
          <a:p>
            <a:pPr defTabSz="608965" eaLnBrk="0" fontAlgn="base" hangingPunct="0">
              <a:spcBef>
                <a:spcPct val="0"/>
              </a:spcBef>
              <a:spcAft>
                <a:spcPct val="0"/>
              </a:spcAft>
              <a:defRPr/>
            </a:pPr>
            <a:r>
              <a:rPr lang="zh-CN" altLang="en-US" sz="2400" b="1" dirty="0">
                <a:latin typeface="+mj-ea"/>
                <a:ea typeface="+mj-ea"/>
              </a:rPr>
              <a:t> </a:t>
            </a:r>
            <a:endParaRPr lang="zh-CN" altLang="en-US" sz="2400" b="1" dirty="0">
              <a:latin typeface="+mj-ea"/>
              <a:ea typeface="+mj-ea"/>
            </a:endParaRPr>
          </a:p>
        </p:txBody>
      </p:sp>
      <p:sp>
        <p:nvSpPr>
          <p:cNvPr id="152" name="文本框 3"/>
          <p:cNvSpPr txBox="1">
            <a:spLocks noChangeArrowheads="1"/>
          </p:cNvSpPr>
          <p:nvPr>
            <p:custDataLst>
              <p:tags r:id="rId1"/>
            </p:custDataLst>
          </p:nvPr>
        </p:nvSpPr>
        <p:spPr bwMode="auto">
          <a:xfrm>
            <a:off x="1079911" y="435631"/>
            <a:ext cx="10412825" cy="707390"/>
          </a:xfrm>
          <a:prstGeom prst="rect">
            <a:avLst/>
          </a:prstGeom>
          <a:noFill/>
          <a:ln w="9525">
            <a:noFill/>
          </a:ln>
        </p:spPr>
        <p:txBody>
          <a:bodyPr wrap="square">
            <a:spAutoFit/>
          </a:bodyPr>
          <a:lstStyle>
            <a:defPPr>
              <a:defRPr lang="zh-CN"/>
            </a:defPPr>
            <a:lvl1pPr lvl="0" indent="-342900" defTabSz="608965" fontAlgn="base">
              <a:lnSpc>
                <a:spcPct val="150000"/>
              </a:lnSpc>
              <a:spcBef>
                <a:spcPct val="0"/>
              </a:spcBef>
              <a:spcAft>
                <a:spcPct val="0"/>
              </a:spcAft>
              <a:buFont typeface="Wingdings" panose="05000000000000000000" pitchFamily="2" charset="2"/>
              <a:buNone/>
              <a:defRPr sz="2400" b="1" kern="100">
                <a:solidFill>
                  <a:srgbClr val="C00000"/>
                </a:solidFill>
                <a:latin typeface="+mj-ea"/>
                <a:ea typeface="微软雅黑" panose="020B0503020204020204" pitchFamily="34" charset="-122"/>
                <a:cs typeface="Times New Roman" panose="02020603050405020304" pitchFamily="18" charset="0"/>
              </a:defRPr>
            </a:lvl1pPr>
            <a:lvl2pPr fontAlgn="base">
              <a:spcBef>
                <a:spcPct val="0"/>
              </a:spcBef>
              <a:spcAft>
                <a:spcPct val="0"/>
              </a:spcAft>
              <a:defRPr>
                <a:latin typeface="Arial" panose="020B0604020202020204" pitchFamily="34" charset="0"/>
                <a:ea typeface="宋体" panose="02010600030101010101" pitchFamily="2" charset="-122"/>
              </a:defRPr>
            </a:lvl2pPr>
            <a:lvl3pPr fontAlgn="base">
              <a:spcBef>
                <a:spcPct val="0"/>
              </a:spcBef>
              <a:spcAft>
                <a:spcPct val="0"/>
              </a:spcAft>
              <a:defRPr>
                <a:latin typeface="Arial" panose="020B0604020202020204" pitchFamily="34" charset="0"/>
                <a:ea typeface="宋体" panose="02010600030101010101" pitchFamily="2" charset="-122"/>
              </a:defRPr>
            </a:lvl3pPr>
            <a:lvl4pPr fontAlgn="base">
              <a:spcBef>
                <a:spcPct val="0"/>
              </a:spcBef>
              <a:spcAft>
                <a:spcPct val="0"/>
              </a:spcAft>
              <a:defRPr>
                <a:latin typeface="Arial" panose="020B0604020202020204" pitchFamily="34" charset="0"/>
                <a:ea typeface="宋体" panose="02010600030101010101" pitchFamily="2" charset="-122"/>
              </a:defRPr>
            </a:lvl4pPr>
            <a:lvl5pPr fontAlgn="base">
              <a:spcBef>
                <a:spcPct val="0"/>
              </a:spcBef>
              <a:spcAft>
                <a:spcPct val="0"/>
              </a:spcAft>
              <a:defRPr>
                <a:latin typeface="Arial" panose="020B0604020202020204" pitchFamily="34" charset="0"/>
                <a:ea typeface="宋体" panose="02010600030101010101" pitchFamily="2" charset="-122"/>
              </a:defRPr>
            </a:lvl5pPr>
            <a:lvl6pPr>
              <a:defRPr>
                <a:latin typeface="Arial" panose="020B0604020202020204" pitchFamily="34" charset="0"/>
                <a:ea typeface="宋体" panose="02010600030101010101" pitchFamily="2" charset="-122"/>
              </a:defRPr>
            </a:lvl6pPr>
            <a:lvl7pPr>
              <a:defRPr>
                <a:latin typeface="Arial" panose="020B0604020202020204" pitchFamily="34" charset="0"/>
                <a:ea typeface="宋体" panose="02010600030101010101" pitchFamily="2" charset="-122"/>
              </a:defRPr>
            </a:lvl7pPr>
            <a:lvl8pPr>
              <a:defRPr>
                <a:latin typeface="Arial" panose="020B0604020202020204" pitchFamily="34" charset="0"/>
                <a:ea typeface="宋体" panose="02010600030101010101" pitchFamily="2" charset="-122"/>
              </a:defRPr>
            </a:lvl8pPr>
            <a:lvl9pPr>
              <a:defRPr>
                <a:latin typeface="Arial" panose="020B0604020202020204" pitchFamily="34" charset="0"/>
                <a:ea typeface="宋体" panose="02010600030101010101" pitchFamily="2" charset="-122"/>
              </a:defRPr>
            </a:lvl9pPr>
          </a:lstStyle>
          <a:p>
            <a:pPr indent="-456565" defTabSz="810895" eaLnBrk="0" hangingPunct="0">
              <a:defRPr/>
            </a:pPr>
            <a:r>
              <a:rPr lang="en-US" altLang="zh-CN" sz="2665" kern="1200" dirty="0">
                <a:solidFill>
                  <a:srgbClr val="FF0000"/>
                </a:solidFill>
                <a:latin typeface="微软雅黑" panose="020B0503020204020204" pitchFamily="34" charset="-122"/>
                <a:cs typeface="+mn-cs"/>
              </a:rPr>
              <a:t>SNN transformer </a:t>
            </a:r>
            <a:r>
              <a:rPr lang="zh-CN" altLang="en-US" sz="2665" kern="1200" dirty="0">
                <a:solidFill>
                  <a:srgbClr val="FF0000"/>
                </a:solidFill>
                <a:latin typeface="微软雅黑" panose="020B0503020204020204" pitchFamily="34" charset="-122"/>
                <a:cs typeface="+mn-cs"/>
              </a:rPr>
              <a:t>-</a:t>
            </a:r>
            <a:r>
              <a:rPr lang="en-US" altLang="zh-CN" sz="2665" kern="1200" dirty="0">
                <a:solidFill>
                  <a:srgbClr val="FF0000"/>
                </a:solidFill>
                <a:latin typeface="微软雅黑" panose="020B0503020204020204" pitchFamily="34" charset="-122"/>
                <a:cs typeface="+mn-cs"/>
              </a:rPr>
              <a:t>ASFFM</a:t>
            </a:r>
            <a:r>
              <a:rPr lang="zh-CN" altLang="en-US" sz="2665" kern="1200" dirty="0">
                <a:solidFill>
                  <a:srgbClr val="FF0000"/>
                </a:solidFill>
                <a:latin typeface="微软雅黑" panose="020B0503020204020204" pitchFamily="34" charset="-122"/>
                <a:cs typeface="+mn-cs"/>
              </a:rPr>
              <a:t>大模型基础结构详细进展</a:t>
            </a:r>
            <a:endParaRPr lang="zh-CN" altLang="en-US" sz="2665" kern="1200" dirty="0">
              <a:solidFill>
                <a:srgbClr val="FF0000"/>
              </a:solidFill>
              <a:latin typeface="微软雅黑" panose="020B0503020204020204" pitchFamily="34" charset="-122"/>
              <a:cs typeface="+mn-cs"/>
            </a:endParaRPr>
          </a:p>
        </p:txBody>
      </p:sp>
      <p:pic>
        <p:nvPicPr>
          <p:cNvPr id="44037" name="组合 25"/>
          <p:cNvPicPr/>
          <p:nvPr>
            <p:custDataLst>
              <p:tags r:id="rId2"/>
            </p:custDataLst>
          </p:nvPr>
        </p:nvPicPr>
        <p:blipFill>
          <a:blip r:embed="rId3"/>
          <a:stretch>
            <a:fillRect/>
          </a:stretch>
        </p:blipFill>
        <p:spPr>
          <a:xfrm>
            <a:off x="83884" y="592119"/>
            <a:ext cx="996027" cy="363730"/>
          </a:xfrm>
          <a:prstGeom prst="rect">
            <a:avLst/>
          </a:prstGeom>
          <a:noFill/>
          <a:ln w="9525">
            <a:noFill/>
          </a:ln>
        </p:spPr>
      </p:pic>
      <p:sp>
        <p:nvSpPr>
          <p:cNvPr id="9" name="文本框 8"/>
          <p:cNvSpPr txBox="1"/>
          <p:nvPr/>
        </p:nvSpPr>
        <p:spPr>
          <a:xfrm>
            <a:off x="407434" y="1027750"/>
            <a:ext cx="11119138" cy="1519823"/>
          </a:xfrm>
          <a:prstGeom prst="rect">
            <a:avLst/>
          </a:prstGeom>
          <a:ln>
            <a:solidFill>
              <a:schemeClr val="accent1">
                <a:lumMod val="40000"/>
                <a:lumOff val="60000"/>
              </a:schemeClr>
            </a:solidFill>
          </a:ln>
        </p:spPr>
        <p:txBody>
          <a:bodyPr wrap="square">
            <a:noAutofit/>
          </a:bodyPr>
          <a:lstStyle>
            <a:defPPr>
              <a:defRPr lang="zh-CN"/>
            </a:defPPr>
            <a:lvl1pPr marL="285750" indent="-285750">
              <a:buFont typeface="Wingdings" panose="05000000000000000000" pitchFamily="2" charset="2"/>
              <a:buChar char="p"/>
              <a:defRPr sz="1600">
                <a:latin typeface="微软雅黑" panose="020B0503020204020204" pitchFamily="34" charset="-122"/>
                <a:ea typeface="微软雅黑" panose="020B0503020204020204" pitchFamily="34" charset="-122"/>
              </a:defRPr>
            </a:lvl1pPr>
          </a:lstStyle>
          <a:p>
            <a:pPr marL="0" indent="0" defTabSz="608965" eaLnBrk="0" fontAlgn="base" hangingPunct="0">
              <a:buNone/>
              <a:defRPr/>
            </a:pPr>
            <a:r>
              <a:rPr lang="zh-CN" altLang="en-US" sz="1600" dirty="0">
                <a:latin typeface="Times New Roman" panose="02020603050405020304" pitchFamily="18" charset="0"/>
                <a:cs typeface="Times New Roman" panose="02020603050405020304" pitchFamily="18" charset="0"/>
                <a:sym typeface="+mn-ea"/>
              </a:rPr>
              <a:t>类脑大模型技术之：基于</a:t>
            </a:r>
            <a:r>
              <a:rPr lang="en-US" altLang="zh-CN" sz="1600" dirty="0">
                <a:latin typeface="Times New Roman" panose="02020603050405020304" pitchFamily="18" charset="0"/>
                <a:cs typeface="Times New Roman" panose="02020603050405020304" pitchFamily="18" charset="0"/>
                <a:sym typeface="+mn-ea"/>
              </a:rPr>
              <a:t>SNN</a:t>
            </a:r>
            <a:r>
              <a:rPr lang="zh-CN" altLang="en-US" sz="1600" dirty="0">
                <a:latin typeface="Times New Roman" panose="02020603050405020304" pitchFamily="18" charset="0"/>
                <a:cs typeface="Times New Roman" panose="02020603050405020304" pitchFamily="18" charset="0"/>
                <a:sym typeface="+mn-ea"/>
              </a:rPr>
              <a:t>神经元+</a:t>
            </a:r>
            <a:r>
              <a:rPr lang="en-US" altLang="zh-CN" sz="1600" dirty="0">
                <a:latin typeface="Times New Roman" panose="02020603050405020304" pitchFamily="18" charset="0"/>
                <a:cs typeface="Times New Roman" panose="02020603050405020304" pitchFamily="18" charset="0"/>
                <a:sym typeface="+mn-ea"/>
              </a:rPr>
              <a:t>Transformer</a:t>
            </a:r>
            <a:r>
              <a:rPr lang="zh-CN" altLang="en-US" sz="1600" dirty="0">
                <a:latin typeface="Times New Roman" panose="02020603050405020304" pitchFamily="18" charset="0"/>
                <a:cs typeface="Times New Roman" panose="02020603050405020304" pitchFamily="18" charset="0"/>
                <a:sym typeface="+mn-ea"/>
              </a:rPr>
              <a:t>特征融合技术（</a:t>
            </a:r>
            <a:r>
              <a:rPr lang="en-US" altLang="zh-CN" sz="1600" dirty="0">
                <a:latin typeface="Times New Roman" panose="02020603050405020304" pitchFamily="18" charset="0"/>
                <a:cs typeface="Times New Roman" panose="02020603050405020304" pitchFamily="18" charset="0"/>
                <a:sym typeface="+mn-ea"/>
              </a:rPr>
              <a:t>Attentional Spiking Feature Fusion Module</a:t>
            </a:r>
            <a:r>
              <a:rPr lang="zh-CN" altLang="en-US" sz="1600" dirty="0">
                <a:latin typeface="Times New Roman" panose="02020603050405020304" pitchFamily="18" charset="0"/>
                <a:cs typeface="Times New Roman" panose="02020603050405020304" pitchFamily="18" charset="0"/>
                <a:sym typeface="+mn-ea"/>
              </a:rPr>
              <a:t>）进展如下：</a:t>
            </a:r>
            <a:endParaRPr lang="zh-CN" altLang="en-US" sz="1600" dirty="0">
              <a:latin typeface="Times New Roman" panose="02020603050405020304" pitchFamily="18" charset="0"/>
              <a:cs typeface="Times New Roman" panose="02020603050405020304" pitchFamily="18" charset="0"/>
              <a:sym typeface="+mn-ea"/>
            </a:endParaRPr>
          </a:p>
          <a:p>
            <a:pPr marL="380365" indent="-380365" defTabSz="608965" eaLnBrk="0" fontAlgn="base" hangingPunct="0">
              <a:spcBef>
                <a:spcPct val="0"/>
              </a:spcBef>
              <a:spcAft>
                <a:spcPct val="0"/>
              </a:spcAft>
              <a:defRPr/>
            </a:pPr>
            <a:r>
              <a:rPr lang="zh-CN" altLang="en-US" sz="1600" dirty="0">
                <a:solidFill>
                  <a:srgbClr val="FF0000"/>
                </a:solidFill>
                <a:cs typeface="微软雅黑" panose="020B0503020204020204" pitchFamily="34" charset="-122"/>
                <a:sym typeface="+mn-ea"/>
              </a:rPr>
              <a:t>研发动机</a:t>
            </a:r>
            <a:r>
              <a:rPr lang="zh-CN" altLang="en-US" sz="1600" dirty="0">
                <a:solidFill>
                  <a:srgbClr val="000000"/>
                </a:solidFill>
                <a:cs typeface="微软雅黑" panose="020B0503020204020204" pitchFamily="34" charset="-122"/>
                <a:sym typeface="+mn-ea"/>
              </a:rPr>
              <a:t>：基于</a:t>
            </a:r>
            <a:r>
              <a:rPr lang="en-US" altLang="zh-CN" sz="1600" dirty="0">
                <a:solidFill>
                  <a:srgbClr val="000000"/>
                </a:solidFill>
                <a:cs typeface="微软雅黑" panose="020B0503020204020204" pitchFamily="34" charset="-122"/>
                <a:sym typeface="+mn-ea"/>
              </a:rPr>
              <a:t>SNN</a:t>
            </a:r>
            <a:r>
              <a:rPr lang="zh-CN" altLang="en-US" sz="1600" dirty="0">
                <a:solidFill>
                  <a:srgbClr val="000000"/>
                </a:solidFill>
                <a:cs typeface="微软雅黑" panose="020B0503020204020204" pitchFamily="34" charset="-122"/>
                <a:sym typeface="+mn-ea"/>
              </a:rPr>
              <a:t>的大模型</a:t>
            </a:r>
            <a:r>
              <a:rPr lang="en-US" altLang="zh-CN" sz="1600" dirty="0">
                <a:solidFill>
                  <a:srgbClr val="000000"/>
                </a:solidFill>
                <a:cs typeface="微软雅黑" panose="020B0503020204020204" pitchFamily="34" charset="-122"/>
                <a:sym typeface="+mn-ea"/>
              </a:rPr>
              <a:t>Transformer</a:t>
            </a:r>
            <a:r>
              <a:rPr lang="zh-CN" altLang="en-US" sz="1600" dirty="0">
                <a:solidFill>
                  <a:srgbClr val="000000"/>
                </a:solidFill>
                <a:cs typeface="微软雅黑" panose="020B0503020204020204" pitchFamily="34" charset="-122"/>
                <a:sym typeface="+mn-ea"/>
              </a:rPr>
              <a:t>基础结构始终存在由于脉冲的信息稀疏导致的精度受限问题。</a:t>
            </a:r>
            <a:endParaRPr lang="en-US" altLang="zh-CN" sz="1600" dirty="0">
              <a:cs typeface="微软雅黑" panose="020B0503020204020204" pitchFamily="34" charset="-122"/>
              <a:sym typeface="+mn-ea"/>
            </a:endParaRPr>
          </a:p>
          <a:p>
            <a:pPr marL="380365" indent="-380365" defTabSz="608965" eaLnBrk="0" fontAlgn="base" hangingPunct="0">
              <a:spcBef>
                <a:spcPct val="0"/>
              </a:spcBef>
              <a:spcAft>
                <a:spcPct val="0"/>
              </a:spcAft>
              <a:defRPr/>
            </a:pPr>
            <a:r>
              <a:rPr lang="zh-CN" altLang="en-US" sz="1600" b="1" dirty="0">
                <a:cs typeface="微软雅黑" panose="020B0503020204020204" pitchFamily="34" charset="-122"/>
                <a:sym typeface="+mn-ea"/>
              </a:rPr>
              <a:t>具体实现</a:t>
            </a:r>
            <a:r>
              <a:rPr lang="en-US" altLang="zh-CN" sz="1600" b="1" dirty="0">
                <a:cs typeface="微软雅黑" panose="020B0503020204020204" pitchFamily="34" charset="-122"/>
                <a:sym typeface="+mn-ea"/>
              </a:rPr>
              <a:t>: </a:t>
            </a:r>
            <a:r>
              <a:rPr lang="zh-CN" altLang="en-US" sz="1600" dirty="0">
                <a:cs typeface="微软雅黑" panose="020B0503020204020204" pitchFamily="34" charset="-122"/>
                <a:sym typeface="+mn-ea"/>
              </a:rPr>
              <a:t>通过对</a:t>
            </a:r>
            <a:r>
              <a:rPr lang="en-US" altLang="zh-CN" sz="1600" dirty="0">
                <a:cs typeface="微软雅黑" panose="020B0503020204020204" pitchFamily="34" charset="-122"/>
                <a:sym typeface="+mn-ea"/>
              </a:rPr>
              <a:t>Transformer</a:t>
            </a:r>
            <a:r>
              <a:rPr lang="zh-CN" altLang="en-US" sz="1600" dirty="0">
                <a:cs typeface="微软雅黑" panose="020B0503020204020204" pitchFamily="34" charset="-122"/>
                <a:sym typeface="+mn-ea"/>
              </a:rPr>
              <a:t>结构进行改造， 增加新的输入</a:t>
            </a:r>
            <a:r>
              <a:rPr lang="en-US" altLang="zh-CN" sz="1600" dirty="0">
                <a:cs typeface="微软雅黑" panose="020B0503020204020204" pitchFamily="34" charset="-122"/>
                <a:sym typeface="+mn-ea"/>
              </a:rPr>
              <a:t>Q'</a:t>
            </a:r>
            <a:r>
              <a:rPr lang="zh-CN" altLang="en-US" sz="1600" dirty="0">
                <a:cs typeface="微软雅黑" panose="020B0503020204020204" pitchFamily="34" charset="-122"/>
                <a:sym typeface="+mn-ea"/>
              </a:rPr>
              <a:t>。这种设计可以平衡</a:t>
            </a:r>
            <a:r>
              <a:rPr lang="en-US" altLang="zh-CN" sz="1600" dirty="0">
                <a:cs typeface="微软雅黑" panose="020B0503020204020204" pitchFamily="34" charset="-122"/>
                <a:sym typeface="+mn-ea"/>
              </a:rPr>
              <a:t>Transformer</a:t>
            </a:r>
            <a:r>
              <a:rPr lang="zh-CN" altLang="en-US" sz="1600" dirty="0">
                <a:cs typeface="微软雅黑" panose="020B0503020204020204" pitchFamily="34" charset="-122"/>
                <a:sym typeface="+mn-ea"/>
              </a:rPr>
              <a:t>中注意力机制模块的巨大计算开销和</a:t>
            </a:r>
            <a:r>
              <a:rPr lang="en-US" altLang="zh-CN" sz="1600" dirty="0">
                <a:cs typeface="微软雅黑" panose="020B0503020204020204" pitchFamily="34" charset="-122"/>
                <a:sym typeface="+mn-ea"/>
              </a:rPr>
              <a:t>SNN</a:t>
            </a:r>
            <a:r>
              <a:rPr lang="zh-CN" altLang="en-US" sz="1600" dirty="0">
                <a:cs typeface="微软雅黑" panose="020B0503020204020204" pitchFamily="34" charset="-122"/>
                <a:sym typeface="+mn-ea"/>
              </a:rPr>
              <a:t>在转换输入连续信息成为脉冲电信号导致信息受损之间的矛盾，可按照需要调整</a:t>
            </a:r>
            <a:r>
              <a:rPr lang="en-US" altLang="zh-CN" sz="1600" dirty="0">
                <a:cs typeface="微软雅黑" panose="020B0503020204020204" pitchFamily="34" charset="-122"/>
                <a:sym typeface="+mn-ea"/>
              </a:rPr>
              <a:t>Q'</a:t>
            </a:r>
            <a:r>
              <a:rPr lang="zh-CN" altLang="en-US" sz="1600" dirty="0">
                <a:cs typeface="微软雅黑" panose="020B0503020204020204" pitchFamily="34" charset="-122"/>
                <a:sym typeface="+mn-ea"/>
              </a:rPr>
              <a:t>。</a:t>
            </a:r>
            <a:endParaRPr lang="zh-CN" altLang="en-US" sz="1600" dirty="0">
              <a:cs typeface="微软雅黑" panose="020B0503020204020204" pitchFamily="34" charset="-122"/>
              <a:sym typeface="+mn-ea"/>
            </a:endParaRPr>
          </a:p>
          <a:p>
            <a:pPr marL="380365" indent="-380365" defTabSz="608965" eaLnBrk="0" fontAlgn="base" hangingPunct="0">
              <a:spcBef>
                <a:spcPct val="0"/>
              </a:spcBef>
              <a:spcAft>
                <a:spcPct val="0"/>
              </a:spcAft>
              <a:defRPr/>
            </a:pPr>
            <a:r>
              <a:rPr lang="zh-CN" altLang="en-US" sz="1600" dirty="0">
                <a:cs typeface="微软雅黑" panose="020B0503020204020204" pitchFamily="34" charset="-122"/>
                <a:sym typeface="+mn-ea"/>
              </a:rPr>
              <a:t>能有效提升</a:t>
            </a:r>
            <a:r>
              <a:rPr lang="en-US" altLang="zh-CN" sz="1600" dirty="0">
                <a:cs typeface="微软雅黑" panose="020B0503020204020204" pitchFamily="34" charset="-122"/>
                <a:sym typeface="+mn-ea"/>
              </a:rPr>
              <a:t>SNN</a:t>
            </a:r>
            <a:r>
              <a:rPr lang="zh-CN" altLang="en-US" sz="1600" dirty="0">
                <a:cs typeface="微软雅黑" panose="020B0503020204020204" pitchFamily="34" charset="-122"/>
                <a:sym typeface="+mn-ea"/>
              </a:rPr>
              <a:t>-</a:t>
            </a:r>
            <a:r>
              <a:rPr lang="en-US" altLang="zh-CN" sz="1600" dirty="0">
                <a:cs typeface="微软雅黑" panose="020B0503020204020204" pitchFamily="34" charset="-122"/>
                <a:sym typeface="+mn-ea"/>
              </a:rPr>
              <a:t>Transforme</a:t>
            </a:r>
            <a:r>
              <a:rPr lang="zh-CN" altLang="en-US" sz="1600" dirty="0">
                <a:cs typeface="微软雅黑" panose="020B0503020204020204" pitchFamily="34" charset="-122"/>
                <a:sym typeface="+mn-ea"/>
              </a:rPr>
              <a:t>的试验精度。</a:t>
            </a:r>
            <a:endParaRPr lang="zh-CN" altLang="en-US" sz="1600">
              <a:solidFill>
                <a:srgbClr val="C00000"/>
              </a:solidFill>
              <a:cs typeface="微软雅黑" panose="020B0503020204020204" pitchFamily="34" charset="-122"/>
              <a:sym typeface="+mn-ea"/>
            </a:endParaRPr>
          </a:p>
        </p:txBody>
      </p:sp>
      <p:sp>
        <p:nvSpPr>
          <p:cNvPr id="4" name="文本框 3"/>
          <p:cNvSpPr txBox="1"/>
          <p:nvPr/>
        </p:nvSpPr>
        <p:spPr>
          <a:xfrm>
            <a:off x="6252474" y="4762526"/>
            <a:ext cx="3608110" cy="1520476"/>
          </a:xfrm>
          <a:prstGeom prst="rect">
            <a:avLst/>
          </a:prstGeom>
          <a:noFill/>
        </p:spPr>
        <p:txBody>
          <a:bodyPr wrap="square" rtlCol="0" anchor="t">
            <a:noAutofit/>
          </a:bodyPr>
          <a:lstStyle/>
          <a:p>
            <a:pPr defTabSz="608965">
              <a:defRPr/>
            </a:pPr>
            <a:r>
              <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rPr>
              <a:t>实施方案主要包括三个主要技术：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defRPr/>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1. Spike</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driven Transformer</a:t>
            </a:r>
            <a:endPar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defRPr/>
            </a:pPr>
            <a:r>
              <a:rPr lang="zh-CN" altLang="en-US" sz="1330">
                <a:latin typeface="微软雅黑" panose="020B0503020204020204" pitchFamily="34" charset="-122"/>
                <a:ea typeface="微软雅黑" panose="020B0503020204020204" pitchFamily="34" charset="-122"/>
                <a:cs typeface="微软雅黑" panose="020B0503020204020204" pitchFamily="34" charset="-122"/>
                <a:sym typeface="+mn-ea"/>
              </a:rPr>
              <a:t>架构微调整，主要在于调整图像的转换，由试验获得。</a:t>
            </a:r>
            <a:endParaRPr lang="zh-CN" altLang="en-US" sz="133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defRPr/>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2.ASFFM</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defRPr/>
            </a:pPr>
            <a:r>
              <a:rPr lang="zh-CN" altLang="en-US" sz="1330">
                <a:latin typeface="微软雅黑" panose="020B0503020204020204" pitchFamily="34" charset="-122"/>
                <a:ea typeface="微软雅黑" panose="020B0503020204020204" pitchFamily="34" charset="-122"/>
                <a:cs typeface="微软雅黑" panose="020B0503020204020204" pitchFamily="34" charset="-122"/>
                <a:sym typeface="+mn-ea"/>
              </a:rPr>
              <a:t>提升模型整体精度的核心部分</a:t>
            </a:r>
            <a:endParaRPr lang="zh-CN" altLang="en-US" sz="1330">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defRPr/>
            </a:pP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网络训练技术</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defRPr/>
            </a:pPr>
            <a:r>
              <a:rPr lang="zh-CN" altLang="en-US" sz="1330">
                <a:latin typeface="微软雅黑" panose="020B0503020204020204" pitchFamily="34" charset="-122"/>
                <a:ea typeface="微软雅黑" panose="020B0503020204020204" pitchFamily="34" charset="-122"/>
                <a:cs typeface="微软雅黑" panose="020B0503020204020204" pitchFamily="34" charset="-122"/>
                <a:sym typeface="+mn-ea"/>
              </a:rPr>
              <a:t>由于网络的复杂性有所增加，训练的要求和难度有所增加</a:t>
            </a:r>
            <a:endParaRPr lang="zh-CN" altLang="en-US" sz="1330">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defRPr/>
            </a:pPr>
            <a:endParaRPr lang="zh-CN" altLang="en-US" sz="133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文本框 4"/>
          <p:cNvSpPr txBox="1"/>
          <p:nvPr/>
        </p:nvSpPr>
        <p:spPr>
          <a:xfrm>
            <a:off x="407435" y="2547572"/>
            <a:ext cx="5688566" cy="4754518"/>
          </a:xfrm>
          <a:prstGeom prst="rect">
            <a:avLst/>
          </a:prstGeom>
          <a:noFill/>
        </p:spPr>
        <p:txBody>
          <a:bodyPr wrap="square" rtlCol="0" anchor="t">
            <a:noAutofit/>
          </a:bodyPr>
          <a:lstStyle/>
          <a:p>
            <a:pPr defTabSz="608965">
              <a:lnSpc>
                <a:spcPct val="150000"/>
              </a:lnSpc>
              <a:defRPr/>
            </a:pPr>
            <a:r>
              <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特征融合技术经过试验验证，有效缓解上述矛盾</a:t>
            </a:r>
            <a:endParaRPr lang="zh-CN" altLang="en-US" sz="14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lnSpc>
                <a:spcPct val="150000"/>
              </a:lnSpc>
              <a:defRPr/>
            </a:pPr>
            <a:r>
              <a:rPr lang="zh-CN" altLang="en-US"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局部调整</a:t>
            </a:r>
            <a:r>
              <a:rPr lang="en-US" altLang="zh-CN"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Spiking Driven Transformer</a:t>
            </a:r>
            <a:r>
              <a:rPr lang="zh-CN" altLang="en-US"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架构的结构，通过对传统</a:t>
            </a:r>
            <a:r>
              <a:rPr lang="en-US" altLang="zh-CN"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Transformer</a:t>
            </a:r>
            <a:r>
              <a:rPr lang="zh-CN" altLang="en-US"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结构进行输入信息补偿，从而达到提升</a:t>
            </a:r>
            <a:r>
              <a:rPr lang="en-US" altLang="zh-CN"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SNN</a:t>
            </a:r>
            <a:r>
              <a:rPr lang="zh-CN" altLang="en-US"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Transormer</a:t>
            </a:r>
            <a:r>
              <a:rPr lang="zh-CN" altLang="en-US"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的模型的精度。</a:t>
            </a:r>
            <a:endParaRPr lang="en-US" altLang="zh-CN" sz="133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lnSpc>
                <a:spcPct val="150000"/>
              </a:lnSpc>
              <a:defRPr/>
            </a:pPr>
            <a:r>
              <a:rPr lang="en-US" altLang="zh-CN"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ASFFM</a:t>
            </a:r>
            <a:r>
              <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的设计：</a:t>
            </a:r>
            <a:endPar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lnSpc>
                <a:spcPct val="150000"/>
              </a:lnSpc>
              <a:defRPr/>
            </a:pPr>
            <a:r>
              <a:rPr lang="en-US" altLang="zh-CN" sz="1330" dirty="0">
                <a:latin typeface="Times New Roman" panose="02020603050405020304" pitchFamily="18" charset="0"/>
                <a:ea typeface="微软雅黑" panose="020B0503020204020204" pitchFamily="34" charset="-122"/>
                <a:cs typeface="Times New Roman" panose="02020603050405020304" pitchFamily="18" charset="0"/>
                <a:sym typeface="+mn-ea"/>
              </a:rPr>
              <a:t>ASFFM</a:t>
            </a:r>
            <a:r>
              <a:rPr lang="zh-CN" altLang="en-US" sz="1330" dirty="0">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1330" dirty="0">
                <a:latin typeface="Times New Roman" panose="02020603050405020304" pitchFamily="18" charset="0"/>
                <a:ea typeface="微软雅黑" panose="020B0503020204020204" pitchFamily="34" charset="-122"/>
                <a:cs typeface="Times New Roman" panose="02020603050405020304" pitchFamily="18" charset="0"/>
                <a:sym typeface="+mn-ea"/>
              </a:rPr>
              <a:t>Attentional Spiking Feature Fusion.</a:t>
            </a:r>
            <a:r>
              <a:rPr lang="zh-CN" altLang="en-US" sz="1330" dirty="0">
                <a:latin typeface="Times New Roman" panose="02020603050405020304" pitchFamily="18" charset="0"/>
                <a:ea typeface="微软雅黑" panose="020B0503020204020204" pitchFamily="34" charset="-122"/>
                <a:cs typeface="Times New Roman" panose="02020603050405020304" pitchFamily="18" charset="0"/>
                <a:sym typeface="+mn-ea"/>
              </a:rPr>
              <a:t>保留</a:t>
            </a:r>
            <a:r>
              <a:rPr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了生物神经系统的</a:t>
            </a:r>
            <a:r>
              <a:rPr lang="zh-CN" altLang="en-US" sz="133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事件驱动计算（</a:t>
            </a:r>
            <a:r>
              <a:rPr lang="en-US" altLang="zh-CN" sz="133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Spiking Driven</a:t>
            </a:r>
            <a:r>
              <a:rPr lang="zh-CN" altLang="en-US" sz="133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33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Based</a:t>
            </a:r>
            <a:r>
              <a:rPr lang="zh-CN" altLang="en-US" sz="133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的特性，根据输入信息的复杂程度，</a:t>
            </a:r>
            <a:r>
              <a:rPr lang="zh-CN" altLang="en-US"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调整输入进入</a:t>
            </a:r>
            <a:r>
              <a:rPr lang="en-US" altLang="zh-CN"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Transofmer</a:t>
            </a:r>
            <a:r>
              <a:rPr lang="zh-CN" altLang="en-US"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模块，能够补偿</a:t>
            </a:r>
            <a:r>
              <a:rPr lang="en-US" altLang="zh-CN"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SNN</a:t>
            </a:r>
            <a:r>
              <a:rPr lang="zh-CN" altLang="en-US"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导致的受损信息。同时结合</a:t>
            </a:r>
            <a:r>
              <a:rPr lang="en-US" altLang="zh-CN"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Transfomer</a:t>
            </a:r>
            <a:r>
              <a:rPr lang="zh-CN" altLang="en-US"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架构的优良性能</a:t>
            </a:r>
            <a:r>
              <a:rPr lang="en-US" altLang="zh-CN"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使得基于</a:t>
            </a:r>
            <a:r>
              <a:rPr lang="en-US" altLang="zh-CN"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SNN</a:t>
            </a:r>
            <a:r>
              <a:rPr lang="zh-CN" altLang="en-US"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神经元</a:t>
            </a:r>
            <a:r>
              <a:rPr lang="en-US" altLang="zh-CN"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Transformer</a:t>
            </a:r>
            <a:r>
              <a:rPr lang="zh-CN" altLang="en-US" sz="133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架构的性能得以提升，具有进一步研究的潜在价值</a:t>
            </a:r>
            <a:r>
              <a:rPr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33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lnSpc>
                <a:spcPct val="150000"/>
              </a:lnSpc>
              <a:defRPr/>
            </a:pPr>
            <a:r>
              <a:rPr lang="zh-CN" altLang="en-US"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试验结果</a:t>
            </a:r>
            <a:r>
              <a:rPr lang="en-US" altLang="zh-CN"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lnSpc>
                <a:spcPct val="150000"/>
              </a:lnSpc>
              <a:defRPr/>
            </a:pP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en-US"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cifar10/cifar10</a:t>
            </a: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上均有性能提升，大型数据</a:t>
            </a:r>
            <a:r>
              <a:rPr lang="en-US"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ImageNet </a:t>
            </a: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1k</a:t>
            </a:r>
            <a:r>
              <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上由于算力问题还未得到验证。</a:t>
            </a:r>
            <a:endParaRPr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lnSpc>
                <a:spcPct val="150000"/>
              </a:lnSpc>
              <a:defRPr/>
            </a:pPr>
            <a:endParaRPr lang="zh-CN" altLang="en-US" sz="1400" dirty="0">
              <a:solidFill>
                <a:schemeClr val="bg1">
                  <a:lumMod val="6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lnSpc>
                <a:spcPct val="150000"/>
              </a:lnSpc>
              <a:defRPr/>
            </a:pPr>
            <a:endParaRPr lang="zh-CN" alt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defTabSz="608965">
              <a:defRPr/>
            </a:pPr>
            <a:endParaRPr lang="zh-CN" altLang="en-US" sz="1600" dirty="0">
              <a:solidFill>
                <a:schemeClr val="bg1">
                  <a:lumMod val="65000"/>
                </a:schemeClr>
              </a:solidFill>
              <a:latin typeface="Times New Roman" panose="02020603050405020304" pitchFamily="18" charset="0"/>
              <a:ea typeface="宋体" panose="02010600030101010101" pitchFamily="2" charset="-122"/>
              <a:sym typeface="+mn-ea"/>
            </a:endParaRPr>
          </a:p>
          <a:p>
            <a:pPr defTabSz="608965">
              <a:defRPr/>
            </a:pPr>
            <a:endParaRPr lang="zh-CN" altLang="en-US" sz="1600" dirty="0">
              <a:solidFill>
                <a:schemeClr val="bg1">
                  <a:lumMod val="65000"/>
                </a:schemeClr>
              </a:solidFill>
              <a:latin typeface="Times New Roman" panose="02020603050405020304" pitchFamily="18" charset="0"/>
              <a:ea typeface="宋体" panose="02010600030101010101" pitchFamily="2" charset="-122"/>
              <a:sym typeface="+mn-ea"/>
            </a:endParaRPr>
          </a:p>
        </p:txBody>
      </p:sp>
      <p:pic>
        <p:nvPicPr>
          <p:cNvPr id="3" name="图片 2" descr="upload_post_object_v2_1525727817"/>
          <p:cNvPicPr>
            <a:picLocks noChangeAspect="1"/>
          </p:cNvPicPr>
          <p:nvPr/>
        </p:nvPicPr>
        <p:blipFill>
          <a:blip r:embed="rId4"/>
          <a:stretch>
            <a:fillRect/>
          </a:stretch>
        </p:blipFill>
        <p:spPr>
          <a:xfrm>
            <a:off x="6252475" y="2596657"/>
            <a:ext cx="5240309" cy="2165872"/>
          </a:xfrm>
          <a:prstGeom prst="rect">
            <a:avLst/>
          </a:prstGeom>
        </p:spPr>
      </p:pic>
      <p:pic>
        <p:nvPicPr>
          <p:cNvPr id="7" name="图片 6" descr="upload_post_object_v2_2426009295"/>
          <p:cNvPicPr>
            <a:picLocks noChangeAspect="1"/>
          </p:cNvPicPr>
          <p:nvPr/>
        </p:nvPicPr>
        <p:blipFill>
          <a:blip r:embed="rId5"/>
          <a:stretch>
            <a:fillRect/>
          </a:stretch>
        </p:blipFill>
        <p:spPr>
          <a:xfrm>
            <a:off x="9736223" y="4762526"/>
            <a:ext cx="1790294" cy="186813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object 6"/>
          <p:cNvSpPr/>
          <p:nvPr/>
        </p:nvSpPr>
        <p:spPr>
          <a:xfrm>
            <a:off x="5158163" y="4317972"/>
            <a:ext cx="870147" cy="236286"/>
          </a:xfrm>
          <a:custGeom>
            <a:avLst/>
            <a:gdLst/>
            <a:ahLst/>
            <a:cxnLst/>
            <a:rect l="l" t="t" r="r" b="b"/>
            <a:pathLst>
              <a:path w="5481320" h="1488439">
                <a:moveTo>
                  <a:pt x="5481015" y="0"/>
                </a:moveTo>
                <a:lnTo>
                  <a:pt x="0" y="0"/>
                </a:lnTo>
                <a:lnTo>
                  <a:pt x="0" y="1487944"/>
                </a:lnTo>
                <a:lnTo>
                  <a:pt x="5481015" y="1487944"/>
                </a:lnTo>
                <a:lnTo>
                  <a:pt x="5481015" y="1481594"/>
                </a:lnTo>
                <a:lnTo>
                  <a:pt x="5481015" y="1475244"/>
                </a:lnTo>
                <a:lnTo>
                  <a:pt x="5481015" y="12700"/>
                </a:lnTo>
                <a:lnTo>
                  <a:pt x="5481015" y="6350"/>
                </a:lnTo>
                <a:lnTo>
                  <a:pt x="5481015" y="0"/>
                </a:lnTo>
                <a:close/>
              </a:path>
            </a:pathLst>
          </a:custGeom>
          <a:solidFill>
            <a:srgbClr val="FFFFFF"/>
          </a:solidFill>
        </p:spPr>
        <p:txBody>
          <a:bodyPr wrap="square" lIns="0" tIns="0" rIns="0" bIns="0" rtlCol="0"/>
          <a:lstStyle/>
          <a:p>
            <a:endParaRPr sz="285"/>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284086" y="1130401"/>
            <a:ext cx="11162176" cy="623442"/>
          </a:xfrm>
          <a:prstGeom prst="rect">
            <a:avLst/>
          </a:prstGeom>
          <a:noFill/>
        </p:spPr>
        <p:txBody>
          <a:bodyPr wrap="square" rtlCol="0">
            <a:noAutofit/>
          </a:bodyPr>
          <a:lstStyle>
            <a:defPPr>
              <a:defRPr lang="zh-CN"/>
            </a:defPPr>
            <a:lvl1pPr>
              <a:defRPr sz="32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类</a:t>
            </a:r>
            <a:r>
              <a:rPr lang="zh-CN" altLang="en-US" dirty="0" smtClean="0"/>
              <a:t>脑大模型研发进展</a:t>
            </a:r>
            <a:r>
              <a:rPr lang="en-US" altLang="zh-CN" dirty="0" smtClean="0"/>
              <a:t>-</a:t>
            </a:r>
            <a:r>
              <a:rPr lang="zh-CN" altLang="en-US" dirty="0" smtClean="0"/>
              <a:t>（</a:t>
            </a:r>
            <a:r>
              <a:rPr lang="en-US" altLang="zh-CN" dirty="0" smtClean="0"/>
              <a:t>CV</a:t>
            </a:r>
            <a:r>
              <a:rPr lang="zh-CN" altLang="en-US" dirty="0" smtClean="0"/>
              <a:t>任务）</a:t>
            </a:r>
            <a:endParaRPr kumimoji="0" lang="en-US" altLang="zh-CN" sz="3200" b="1" i="0" u="none" strike="noStrike" kern="1200" cap="none" spc="0" normalizeH="0" baseline="0" noProof="0" dirty="0">
              <a:ln>
                <a:noFill/>
              </a:ln>
              <a:effectLst/>
              <a:uLnTx/>
              <a:uFillTx/>
            </a:endParaRPr>
          </a:p>
        </p:txBody>
      </p:sp>
      <p:sp>
        <p:nvSpPr>
          <p:cNvPr id="15" name="文本框 14"/>
          <p:cNvSpPr txBox="1"/>
          <p:nvPr/>
        </p:nvSpPr>
        <p:spPr>
          <a:xfrm>
            <a:off x="6964826" y="2537440"/>
            <a:ext cx="4022904" cy="645433"/>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solidFill>
                  <a:srgbClr val="FFFFFF"/>
                </a:solidFill>
                <a:latin typeface="等线" panose="02010600030101010101" charset="-122"/>
                <a:ea typeface="等线" panose="02010600030101010101" charset="-122"/>
              </a:rPr>
              <a:t>进展</a:t>
            </a:r>
            <a:endParaRPr kumimoji="0" lang="zh-CN" altLang="en-US" sz="180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endParaRPr>
          </a:p>
        </p:txBody>
      </p:sp>
      <p:sp>
        <p:nvSpPr>
          <p:cNvPr id="16" name="矩形 15"/>
          <p:cNvSpPr/>
          <p:nvPr/>
        </p:nvSpPr>
        <p:spPr>
          <a:xfrm>
            <a:off x="1488480" y="1792494"/>
            <a:ext cx="1213794" cy="338554"/>
          </a:xfrm>
          <a:prstGeom prst="rect">
            <a:avLst/>
          </a:prstGeom>
        </p:spPr>
        <p:txBody>
          <a:bodyPr wrap="none">
            <a:spAutoFit/>
          </a:bodyPr>
          <a:lstStyle/>
          <a:p>
            <a:r>
              <a:rPr lang="en-US" altLang="zh-CN" sz="1600" b="1" dirty="0" smtClean="0">
                <a:solidFill>
                  <a:srgbClr val="7030A0"/>
                </a:solidFill>
                <a:latin typeface="等线" panose="02010600030101010101" charset="-122"/>
                <a:ea typeface="等线" panose="02010600030101010101" charset="-122"/>
              </a:rPr>
              <a:t>Spikformer</a:t>
            </a:r>
            <a:endParaRPr lang="zh-CN" altLang="en-US" sz="1600" b="1" dirty="0">
              <a:solidFill>
                <a:srgbClr val="7030A0"/>
              </a:solidFill>
              <a:latin typeface="等线" panose="02010600030101010101" charset="-122"/>
              <a:ea typeface="等线" panose="02010600030101010101" charset="-122"/>
            </a:endParaRPr>
          </a:p>
        </p:txBody>
      </p:sp>
      <p:pic>
        <p:nvPicPr>
          <p:cNvPr id="17" name="图片 16"/>
          <p:cNvPicPr>
            <a:picLocks noChangeAspect="1"/>
          </p:cNvPicPr>
          <p:nvPr/>
        </p:nvPicPr>
        <p:blipFill>
          <a:blip r:embed="rId2"/>
          <a:stretch>
            <a:fillRect/>
          </a:stretch>
        </p:blipFill>
        <p:spPr>
          <a:xfrm>
            <a:off x="199746" y="2205168"/>
            <a:ext cx="5276600" cy="2893622"/>
          </a:xfrm>
          <a:prstGeom prst="rect">
            <a:avLst/>
          </a:prstGeom>
        </p:spPr>
      </p:pic>
      <p:sp>
        <p:nvSpPr>
          <p:cNvPr id="18" name="矩形 17"/>
          <p:cNvSpPr/>
          <p:nvPr/>
        </p:nvSpPr>
        <p:spPr>
          <a:xfrm>
            <a:off x="1606092" y="5287948"/>
            <a:ext cx="1864613" cy="392415"/>
          </a:xfrm>
          <a:prstGeom prst="rect">
            <a:avLst/>
          </a:prstGeom>
        </p:spPr>
        <p:txBody>
          <a:bodyPr wrap="none">
            <a:spAutoFit/>
          </a:bodyPr>
          <a:lstStyle/>
          <a:p>
            <a:r>
              <a:rPr lang="zh-CN" altLang="en-US" sz="975" dirty="0" smtClean="0">
                <a:solidFill>
                  <a:srgbClr val="FF0000"/>
                </a:solidFill>
              </a:rPr>
              <a:t>替换成基于</a:t>
            </a:r>
            <a:r>
              <a:rPr lang="en-US" altLang="zh-CN" sz="975" dirty="0" smtClean="0">
                <a:solidFill>
                  <a:srgbClr val="FF0000"/>
                </a:solidFill>
              </a:rPr>
              <a:t>SNN</a:t>
            </a:r>
            <a:r>
              <a:rPr lang="zh-CN" altLang="en-US" sz="975" dirty="0" smtClean="0">
                <a:solidFill>
                  <a:srgbClr val="FF0000"/>
                </a:solidFill>
              </a:rPr>
              <a:t>类脑模型的</a:t>
            </a:r>
            <a:endParaRPr lang="en-US" altLang="zh-CN" sz="975" dirty="0" smtClean="0">
              <a:solidFill>
                <a:srgbClr val="FF0000"/>
              </a:solidFill>
            </a:endParaRPr>
          </a:p>
          <a:p>
            <a:r>
              <a:rPr lang="en-US" altLang="zh-CN" sz="975" dirty="0" smtClean="0">
                <a:solidFill>
                  <a:srgbClr val="FF0000"/>
                </a:solidFill>
              </a:rPr>
              <a:t>Temporal </a:t>
            </a:r>
            <a:r>
              <a:rPr lang="en-US" altLang="zh-CN" sz="975" dirty="0">
                <a:solidFill>
                  <a:srgbClr val="FF0000"/>
                </a:solidFill>
              </a:rPr>
              <a:t>Encoder(</a:t>
            </a:r>
            <a:r>
              <a:rPr lang="zh-CN" altLang="en-US" sz="975" dirty="0">
                <a:solidFill>
                  <a:srgbClr val="FF0000"/>
                </a:solidFill>
              </a:rPr>
              <a:t>时间编码器</a:t>
            </a:r>
            <a:r>
              <a:rPr lang="en-US" altLang="zh-CN" sz="975" dirty="0">
                <a:solidFill>
                  <a:srgbClr val="FF0000"/>
                </a:solidFill>
              </a:rPr>
              <a:t>)</a:t>
            </a:r>
            <a:endParaRPr lang="zh-CN" altLang="en-US" sz="975" dirty="0">
              <a:solidFill>
                <a:srgbClr val="FF0000"/>
              </a:solidFill>
            </a:endParaRPr>
          </a:p>
        </p:txBody>
      </p:sp>
      <p:cxnSp>
        <p:nvCxnSpPr>
          <p:cNvPr id="19" name="直接箭头连接符 18"/>
          <p:cNvCxnSpPr/>
          <p:nvPr/>
        </p:nvCxnSpPr>
        <p:spPr>
          <a:xfrm flipV="1">
            <a:off x="2538399" y="4596908"/>
            <a:ext cx="343814" cy="6600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601681" y="5125867"/>
            <a:ext cx="2739468" cy="542456"/>
          </a:xfrm>
          <a:prstGeom prst="rect">
            <a:avLst/>
          </a:prstGeom>
        </p:spPr>
        <p:txBody>
          <a:bodyPr wrap="square">
            <a:spAutoFit/>
          </a:bodyPr>
          <a:lstStyle/>
          <a:p>
            <a:r>
              <a:rPr lang="zh-CN" altLang="en-US" sz="975" dirty="0">
                <a:solidFill>
                  <a:srgbClr val="FF0000"/>
                </a:solidFill>
              </a:rPr>
              <a:t>将传统</a:t>
            </a:r>
            <a:r>
              <a:rPr lang="en-US" altLang="zh-CN" sz="975" dirty="0">
                <a:solidFill>
                  <a:srgbClr val="FF0000"/>
                </a:solidFill>
              </a:rPr>
              <a:t>Transformer </a:t>
            </a:r>
            <a:r>
              <a:rPr lang="zh-CN" altLang="en-US" sz="975" dirty="0">
                <a:solidFill>
                  <a:srgbClr val="FF0000"/>
                </a:solidFill>
              </a:rPr>
              <a:t>结构中的</a:t>
            </a:r>
            <a:r>
              <a:rPr lang="en-US" altLang="zh-CN" sz="975" dirty="0" err="1" smtClean="0">
                <a:solidFill>
                  <a:srgbClr val="FF0000"/>
                </a:solidFill>
              </a:rPr>
              <a:t>q·k</a:t>
            </a:r>
            <a:r>
              <a:rPr lang="zh-CN" altLang="en-US" sz="975" dirty="0" smtClean="0">
                <a:solidFill>
                  <a:srgbClr val="FF0000"/>
                </a:solidFill>
              </a:rPr>
              <a:t>点乘计算</a:t>
            </a:r>
            <a:r>
              <a:rPr lang="zh-CN" altLang="en-US" sz="975" dirty="0">
                <a:solidFill>
                  <a:srgbClr val="FF0000"/>
                </a:solidFill>
              </a:rPr>
              <a:t>改为脉冲发放时间</a:t>
            </a:r>
            <a:r>
              <a:rPr lang="zh-CN" altLang="en-US" sz="975" dirty="0" smtClean="0">
                <a:solidFill>
                  <a:srgbClr val="FF0000"/>
                </a:solidFill>
              </a:rPr>
              <a:t>刻度的</a:t>
            </a:r>
            <a:r>
              <a:rPr lang="zh-CN" altLang="en-US" sz="975" dirty="0">
                <a:solidFill>
                  <a:srgbClr val="FF0000"/>
                </a:solidFill>
              </a:rPr>
              <a:t>差值 </a:t>
            </a:r>
            <a:r>
              <a:rPr lang="en-US" altLang="zh-CN" sz="975" dirty="0">
                <a:solidFill>
                  <a:srgbClr val="FF0000"/>
                </a:solidFill>
              </a:rPr>
              <a:t>(</a:t>
            </a:r>
            <a:r>
              <a:rPr lang="en-US" altLang="zh-CN" sz="975" b="1" dirty="0" smtClean="0">
                <a:solidFill>
                  <a:srgbClr val="FF0000"/>
                </a:solidFill>
              </a:rPr>
              <a:t>Q-K</a:t>
            </a:r>
            <a:r>
              <a:rPr lang="zh-CN" altLang="en-US" sz="975" b="1" dirty="0" smtClean="0">
                <a:solidFill>
                  <a:srgbClr val="FF0000"/>
                </a:solidFill>
              </a:rPr>
              <a:t>）</a:t>
            </a:r>
            <a:r>
              <a:rPr lang="zh-CN" altLang="en-US" sz="975" dirty="0" smtClean="0">
                <a:solidFill>
                  <a:srgbClr val="FF0000"/>
                </a:solidFill>
              </a:rPr>
              <a:t>，</a:t>
            </a:r>
            <a:r>
              <a:rPr lang="zh-CN" altLang="en-US" sz="975" dirty="0">
                <a:solidFill>
                  <a:srgbClr val="FF0000"/>
                </a:solidFill>
              </a:rPr>
              <a:t>从而降低其计算的复杂</a:t>
            </a:r>
            <a:r>
              <a:rPr lang="zh-CN" altLang="en-US" sz="975" dirty="0" smtClean="0">
                <a:solidFill>
                  <a:srgbClr val="FF0000"/>
                </a:solidFill>
              </a:rPr>
              <a:t>度并且丢失较少的准确性。</a:t>
            </a:r>
            <a:endParaRPr lang="zh-CN" altLang="en-US" sz="975" dirty="0">
              <a:solidFill>
                <a:srgbClr val="FF0000"/>
              </a:solidFill>
            </a:endParaRPr>
          </a:p>
        </p:txBody>
      </p:sp>
      <p:sp>
        <p:nvSpPr>
          <p:cNvPr id="31" name="矩形 30"/>
          <p:cNvSpPr/>
          <p:nvPr/>
        </p:nvSpPr>
        <p:spPr>
          <a:xfrm rot="5400000">
            <a:off x="3325066" y="4372043"/>
            <a:ext cx="710052" cy="242374"/>
          </a:xfrm>
          <a:prstGeom prst="rect">
            <a:avLst/>
          </a:prstGeom>
          <a:solidFill>
            <a:schemeClr val="accent6"/>
          </a:solidFill>
        </p:spPr>
        <p:txBody>
          <a:bodyPr wrap="square">
            <a:spAutoFit/>
          </a:bodyPr>
          <a:lstStyle/>
          <a:p>
            <a:r>
              <a:rPr lang="en-US" altLang="zh-CN" sz="975" dirty="0">
                <a:solidFill>
                  <a:srgbClr val="FF0000"/>
                </a:solidFill>
              </a:rPr>
              <a:t>||</a:t>
            </a:r>
            <a:r>
              <a:rPr lang="en-US" altLang="zh-CN" sz="975" b="1" dirty="0">
                <a:solidFill>
                  <a:srgbClr val="FF0000"/>
                </a:solidFill>
              </a:rPr>
              <a:t>Q-K</a:t>
            </a:r>
            <a:r>
              <a:rPr lang="en-US" altLang="zh-CN" sz="975" dirty="0">
                <a:solidFill>
                  <a:srgbClr val="FF0000"/>
                </a:solidFill>
              </a:rPr>
              <a:t>||</a:t>
            </a:r>
            <a:endParaRPr lang="zh-CN" altLang="en-US" sz="975" dirty="0">
              <a:solidFill>
                <a:srgbClr val="FF0000"/>
              </a:solidFill>
            </a:endParaRPr>
          </a:p>
        </p:txBody>
      </p:sp>
      <p:pic>
        <p:nvPicPr>
          <p:cNvPr id="2" name="图片 1"/>
          <p:cNvPicPr>
            <a:picLocks noChangeAspect="1"/>
          </p:cNvPicPr>
          <p:nvPr/>
        </p:nvPicPr>
        <p:blipFill>
          <a:blip r:embed="rId3"/>
          <a:stretch>
            <a:fillRect/>
          </a:stretch>
        </p:blipFill>
        <p:spPr>
          <a:xfrm>
            <a:off x="6729172" y="1608082"/>
            <a:ext cx="4494212" cy="2293076"/>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845820" y="1083310"/>
            <a:ext cx="10010775" cy="5157470"/>
          </a:xfrm>
          <a:prstGeom prst="rect">
            <a:avLst/>
          </a:prstGeom>
        </p:spPr>
      </p:pic>
      <p:sp>
        <p:nvSpPr>
          <p:cNvPr id="6" name="文本框 5"/>
          <p:cNvSpPr txBox="1"/>
          <p:nvPr/>
        </p:nvSpPr>
        <p:spPr>
          <a:xfrm>
            <a:off x="2503170" y="238125"/>
            <a:ext cx="10779760" cy="368300"/>
          </a:xfrm>
          <a:prstGeom prst="rect">
            <a:avLst/>
          </a:prstGeom>
        </p:spPr>
        <p:txBody>
          <a:bodyPr wrap="square">
            <a:spAutoFit/>
          </a:bodyPr>
          <a:p>
            <a:pPr marL="0" algn="l">
              <a:buClrTx/>
              <a:buSzTx/>
              <a:buFontTx/>
            </a:pPr>
            <a:r>
              <a:rPr lang="en-US" altLang="zh-CN" sz="1800" b="1" i="0"/>
              <a:t>Liquid Foundation Models (LFMs) —— memory efficient</a:t>
            </a:r>
            <a:endParaRPr lang="en-US" altLang="zh-CN" sz="1800" b="1" i="0"/>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object 6"/>
          <p:cNvSpPr/>
          <p:nvPr/>
        </p:nvSpPr>
        <p:spPr>
          <a:xfrm>
            <a:off x="5158163" y="4317972"/>
            <a:ext cx="870147" cy="236286"/>
          </a:xfrm>
          <a:custGeom>
            <a:avLst/>
            <a:gdLst/>
            <a:ahLst/>
            <a:cxnLst/>
            <a:rect l="l" t="t" r="r" b="b"/>
            <a:pathLst>
              <a:path w="5481320" h="1488439">
                <a:moveTo>
                  <a:pt x="5481015" y="0"/>
                </a:moveTo>
                <a:lnTo>
                  <a:pt x="0" y="0"/>
                </a:lnTo>
                <a:lnTo>
                  <a:pt x="0" y="1487944"/>
                </a:lnTo>
                <a:lnTo>
                  <a:pt x="5481015" y="1487944"/>
                </a:lnTo>
                <a:lnTo>
                  <a:pt x="5481015" y="1481594"/>
                </a:lnTo>
                <a:lnTo>
                  <a:pt x="5481015" y="1475244"/>
                </a:lnTo>
                <a:lnTo>
                  <a:pt x="5481015" y="12700"/>
                </a:lnTo>
                <a:lnTo>
                  <a:pt x="5481015" y="6350"/>
                </a:lnTo>
                <a:lnTo>
                  <a:pt x="5481015" y="0"/>
                </a:lnTo>
                <a:close/>
              </a:path>
            </a:pathLst>
          </a:custGeom>
          <a:solidFill>
            <a:srgbClr val="FFFFFF"/>
          </a:solidFill>
        </p:spPr>
        <p:txBody>
          <a:bodyPr wrap="square" lIns="0" tIns="0" rIns="0" bIns="0" rtlCol="0"/>
          <a:lstStyle/>
          <a:p>
            <a:endParaRPr sz="285"/>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284086" y="1130401"/>
            <a:ext cx="11162176" cy="623442"/>
          </a:xfrm>
          <a:prstGeom prst="rect">
            <a:avLst/>
          </a:prstGeom>
          <a:noFill/>
        </p:spPr>
        <p:txBody>
          <a:bodyPr wrap="square" rtlCol="0">
            <a:noAutofit/>
          </a:bodyPr>
          <a:lstStyle>
            <a:defPPr>
              <a:defRPr lang="zh-CN"/>
            </a:defPPr>
            <a:lvl1pPr>
              <a:defRPr sz="32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类</a:t>
            </a:r>
            <a:r>
              <a:rPr lang="zh-CN" altLang="en-US" dirty="0" smtClean="0"/>
              <a:t>脑大模型研发进展</a:t>
            </a:r>
            <a:r>
              <a:rPr lang="en-US" altLang="zh-CN" dirty="0" smtClean="0"/>
              <a:t>-</a:t>
            </a:r>
            <a:r>
              <a:rPr lang="zh-CN" altLang="en-US" dirty="0" smtClean="0"/>
              <a:t>（</a:t>
            </a:r>
            <a:r>
              <a:rPr lang="en-US" altLang="zh-CN" dirty="0" smtClean="0"/>
              <a:t>CV</a:t>
            </a:r>
            <a:r>
              <a:rPr lang="zh-CN" altLang="en-US" dirty="0" smtClean="0"/>
              <a:t>任务）</a:t>
            </a:r>
            <a:endParaRPr kumimoji="0" lang="en-US" altLang="zh-CN" sz="3200" b="1" i="0" u="none" strike="noStrike" kern="1200" cap="none" spc="0" normalizeH="0" baseline="0" noProof="0" dirty="0">
              <a:ln>
                <a:noFill/>
              </a:ln>
              <a:effectLst/>
              <a:uLnTx/>
              <a:uFillTx/>
            </a:endParaRPr>
          </a:p>
        </p:txBody>
      </p:sp>
      <p:sp>
        <p:nvSpPr>
          <p:cNvPr id="15" name="文本框 14"/>
          <p:cNvSpPr txBox="1"/>
          <p:nvPr/>
        </p:nvSpPr>
        <p:spPr>
          <a:xfrm>
            <a:off x="6964826" y="2537440"/>
            <a:ext cx="4022904" cy="645433"/>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solidFill>
                  <a:srgbClr val="FFFFFF"/>
                </a:solidFill>
                <a:latin typeface="等线" panose="02010600030101010101" charset="-122"/>
                <a:ea typeface="等线" panose="02010600030101010101" charset="-122"/>
              </a:rPr>
              <a:t>进展</a:t>
            </a:r>
            <a:endParaRPr kumimoji="0" lang="zh-CN" altLang="en-US" sz="180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endParaRPr>
          </a:p>
        </p:txBody>
      </p:sp>
      <p:sp>
        <p:nvSpPr>
          <p:cNvPr id="16" name="矩形 15"/>
          <p:cNvSpPr/>
          <p:nvPr/>
        </p:nvSpPr>
        <p:spPr>
          <a:xfrm>
            <a:off x="1488480" y="1792494"/>
            <a:ext cx="1213794" cy="338554"/>
          </a:xfrm>
          <a:prstGeom prst="rect">
            <a:avLst/>
          </a:prstGeom>
        </p:spPr>
        <p:txBody>
          <a:bodyPr wrap="none">
            <a:spAutoFit/>
          </a:bodyPr>
          <a:lstStyle/>
          <a:p>
            <a:r>
              <a:rPr lang="en-US" altLang="zh-CN" sz="1600" b="1" dirty="0" smtClean="0">
                <a:solidFill>
                  <a:srgbClr val="7030A0"/>
                </a:solidFill>
                <a:latin typeface="等线" panose="02010600030101010101" charset="-122"/>
                <a:ea typeface="等线" panose="02010600030101010101" charset="-122"/>
              </a:rPr>
              <a:t>Spikformer</a:t>
            </a:r>
            <a:endParaRPr lang="zh-CN" altLang="en-US" sz="1600" b="1" dirty="0">
              <a:solidFill>
                <a:srgbClr val="7030A0"/>
              </a:solidFill>
              <a:latin typeface="等线" panose="02010600030101010101" charset="-122"/>
              <a:ea typeface="等线" panose="02010600030101010101" charset="-122"/>
            </a:endParaRPr>
          </a:p>
        </p:txBody>
      </p:sp>
      <p:pic>
        <p:nvPicPr>
          <p:cNvPr id="17" name="图片 16"/>
          <p:cNvPicPr>
            <a:picLocks noChangeAspect="1"/>
          </p:cNvPicPr>
          <p:nvPr/>
        </p:nvPicPr>
        <p:blipFill>
          <a:blip r:embed="rId2"/>
          <a:stretch>
            <a:fillRect/>
          </a:stretch>
        </p:blipFill>
        <p:spPr>
          <a:xfrm>
            <a:off x="199746" y="2205168"/>
            <a:ext cx="5276600" cy="2893622"/>
          </a:xfrm>
          <a:prstGeom prst="rect">
            <a:avLst/>
          </a:prstGeom>
        </p:spPr>
      </p:pic>
      <p:sp>
        <p:nvSpPr>
          <p:cNvPr id="57" name="任意多边形 56"/>
          <p:cNvSpPr/>
          <p:nvPr/>
        </p:nvSpPr>
        <p:spPr>
          <a:xfrm>
            <a:off x="4380271" y="3104534"/>
            <a:ext cx="408399" cy="243349"/>
          </a:xfrm>
          <a:custGeom>
            <a:avLst/>
            <a:gdLst>
              <a:gd name="connsiteX0" fmla="*/ 0 w 408399"/>
              <a:gd name="connsiteY0" fmla="*/ 0 h 213852"/>
              <a:gd name="connsiteX1" fmla="*/ 7374 w 408399"/>
              <a:gd name="connsiteY1" fmla="*/ 132736 h 213852"/>
              <a:gd name="connsiteX2" fmla="*/ 22123 w 408399"/>
              <a:gd name="connsiteY2" fmla="*/ 199104 h 213852"/>
              <a:gd name="connsiteX3" fmla="*/ 191729 w 408399"/>
              <a:gd name="connsiteY3" fmla="*/ 191730 h 213852"/>
              <a:gd name="connsiteX4" fmla="*/ 243348 w 408399"/>
              <a:gd name="connsiteY4" fmla="*/ 206478 h 213852"/>
              <a:gd name="connsiteX5" fmla="*/ 265471 w 408399"/>
              <a:gd name="connsiteY5" fmla="*/ 213852 h 213852"/>
              <a:gd name="connsiteX6" fmla="*/ 353961 w 408399"/>
              <a:gd name="connsiteY6" fmla="*/ 199104 h 213852"/>
              <a:gd name="connsiteX7" fmla="*/ 405581 w 408399"/>
              <a:gd name="connsiteY7" fmla="*/ 176981 h 213852"/>
              <a:gd name="connsiteX8" fmla="*/ 405581 w 408399"/>
              <a:gd name="connsiteY8" fmla="*/ 73742 h 21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99" h="213852">
                <a:moveTo>
                  <a:pt x="0" y="0"/>
                </a:moveTo>
                <a:cubicBezTo>
                  <a:pt x="2458" y="44245"/>
                  <a:pt x="2480" y="88693"/>
                  <a:pt x="7374" y="132736"/>
                </a:cubicBezTo>
                <a:cubicBezTo>
                  <a:pt x="9877" y="155260"/>
                  <a:pt x="539" y="192197"/>
                  <a:pt x="22123" y="199104"/>
                </a:cubicBezTo>
                <a:cubicBezTo>
                  <a:pt x="76019" y="216351"/>
                  <a:pt x="135194" y="194188"/>
                  <a:pt x="191729" y="191730"/>
                </a:cubicBezTo>
                <a:cubicBezTo>
                  <a:pt x="244773" y="209411"/>
                  <a:pt x="178532" y="187959"/>
                  <a:pt x="243348" y="206478"/>
                </a:cubicBezTo>
                <a:cubicBezTo>
                  <a:pt x="250822" y="208613"/>
                  <a:pt x="258097" y="211394"/>
                  <a:pt x="265471" y="213852"/>
                </a:cubicBezTo>
                <a:cubicBezTo>
                  <a:pt x="294968" y="208936"/>
                  <a:pt x="324570" y="204615"/>
                  <a:pt x="353961" y="199104"/>
                </a:cubicBezTo>
                <a:cubicBezTo>
                  <a:pt x="359906" y="197989"/>
                  <a:pt x="403140" y="189999"/>
                  <a:pt x="405581" y="176981"/>
                </a:cubicBezTo>
                <a:cubicBezTo>
                  <a:pt x="411923" y="143157"/>
                  <a:pt x="405581" y="108155"/>
                  <a:pt x="405581" y="73742"/>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3638666" y="3104533"/>
            <a:ext cx="277032" cy="184357"/>
          </a:xfrm>
          <a:custGeom>
            <a:avLst/>
            <a:gdLst>
              <a:gd name="connsiteX0" fmla="*/ 0 w 408399"/>
              <a:gd name="connsiteY0" fmla="*/ 0 h 213852"/>
              <a:gd name="connsiteX1" fmla="*/ 7374 w 408399"/>
              <a:gd name="connsiteY1" fmla="*/ 132736 h 213852"/>
              <a:gd name="connsiteX2" fmla="*/ 22123 w 408399"/>
              <a:gd name="connsiteY2" fmla="*/ 199104 h 213852"/>
              <a:gd name="connsiteX3" fmla="*/ 191729 w 408399"/>
              <a:gd name="connsiteY3" fmla="*/ 191730 h 213852"/>
              <a:gd name="connsiteX4" fmla="*/ 243348 w 408399"/>
              <a:gd name="connsiteY4" fmla="*/ 206478 h 213852"/>
              <a:gd name="connsiteX5" fmla="*/ 265471 w 408399"/>
              <a:gd name="connsiteY5" fmla="*/ 213852 h 213852"/>
              <a:gd name="connsiteX6" fmla="*/ 353961 w 408399"/>
              <a:gd name="connsiteY6" fmla="*/ 199104 h 213852"/>
              <a:gd name="connsiteX7" fmla="*/ 405581 w 408399"/>
              <a:gd name="connsiteY7" fmla="*/ 176981 h 213852"/>
              <a:gd name="connsiteX8" fmla="*/ 405581 w 408399"/>
              <a:gd name="connsiteY8" fmla="*/ 73742 h 213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99" h="213852">
                <a:moveTo>
                  <a:pt x="0" y="0"/>
                </a:moveTo>
                <a:cubicBezTo>
                  <a:pt x="2458" y="44245"/>
                  <a:pt x="2480" y="88693"/>
                  <a:pt x="7374" y="132736"/>
                </a:cubicBezTo>
                <a:cubicBezTo>
                  <a:pt x="9877" y="155260"/>
                  <a:pt x="539" y="192197"/>
                  <a:pt x="22123" y="199104"/>
                </a:cubicBezTo>
                <a:cubicBezTo>
                  <a:pt x="76019" y="216351"/>
                  <a:pt x="135194" y="194188"/>
                  <a:pt x="191729" y="191730"/>
                </a:cubicBezTo>
                <a:cubicBezTo>
                  <a:pt x="244773" y="209411"/>
                  <a:pt x="178532" y="187959"/>
                  <a:pt x="243348" y="206478"/>
                </a:cubicBezTo>
                <a:cubicBezTo>
                  <a:pt x="250822" y="208613"/>
                  <a:pt x="258097" y="211394"/>
                  <a:pt x="265471" y="213852"/>
                </a:cubicBezTo>
                <a:cubicBezTo>
                  <a:pt x="294968" y="208936"/>
                  <a:pt x="324570" y="204615"/>
                  <a:pt x="353961" y="199104"/>
                </a:cubicBezTo>
                <a:cubicBezTo>
                  <a:pt x="359906" y="197989"/>
                  <a:pt x="403140" y="189999"/>
                  <a:pt x="405581" y="176981"/>
                </a:cubicBezTo>
                <a:cubicBezTo>
                  <a:pt x="411923" y="143157"/>
                  <a:pt x="405581" y="108155"/>
                  <a:pt x="405581" y="73742"/>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7562151" y="3332604"/>
            <a:ext cx="7252994" cy="215444"/>
          </a:xfrm>
          <a:prstGeom prst="rect">
            <a:avLst/>
          </a:prstGeom>
        </p:spPr>
        <p:txBody>
          <a:bodyPr wrap="square">
            <a:spAutoFit/>
          </a:bodyPr>
          <a:lstStyle/>
          <a:p>
            <a:r>
              <a:rPr lang="en-US" altLang="zh-CN" sz="800" b="1" dirty="0" smtClean="0">
                <a:latin typeface="Times New Roman" panose="02020603050405020304" pitchFamily="18" charset="0"/>
                <a:cs typeface="Times New Roman" panose="02020603050405020304" pitchFamily="18" charset="0"/>
              </a:rPr>
              <a:t>Ours           Spikformer-4-384 400E</a:t>
            </a:r>
            <a:r>
              <a:rPr lang="zh-CN" altLang="en-US" sz="800" b="1" dirty="0" smtClean="0">
                <a:latin typeface="Times New Roman" panose="02020603050405020304" pitchFamily="18" charset="0"/>
                <a:cs typeface="Times New Roman" panose="02020603050405020304" pitchFamily="18" charset="0"/>
              </a:rPr>
              <a:t> </a:t>
            </a:r>
            <a:r>
              <a:rPr lang="en-US" altLang="zh-CN" sz="800" b="1" dirty="0" smtClean="0">
                <a:latin typeface="Times New Roman" panose="02020603050405020304" pitchFamily="18" charset="0"/>
                <a:cs typeface="Times New Roman" panose="02020603050405020304" pitchFamily="18" charset="0"/>
              </a:rPr>
              <a:t>–Type9</a:t>
            </a:r>
            <a:r>
              <a:rPr lang="zh-CN" altLang="en-US" sz="800" b="1" dirty="0" smtClean="0">
                <a:latin typeface="Times New Roman" panose="02020603050405020304" pitchFamily="18" charset="0"/>
                <a:cs typeface="Times New Roman" panose="02020603050405020304" pitchFamily="18" charset="0"/>
              </a:rPr>
              <a:t>    </a:t>
            </a:r>
            <a:r>
              <a:rPr lang="en-US" altLang="zh-CN" sz="800" b="1" dirty="0" smtClean="0">
                <a:latin typeface="Times New Roman" panose="02020603050405020304" pitchFamily="18" charset="0"/>
                <a:cs typeface="Times New Roman" panose="02020603050405020304" pitchFamily="18" charset="0"/>
              </a:rPr>
              <a:t>9.6          4            </a:t>
            </a:r>
            <a:r>
              <a:rPr lang="en-US" altLang="zh-CN" sz="800" b="1" dirty="0" smtClean="0">
                <a:solidFill>
                  <a:srgbClr val="FF0000"/>
                </a:solidFill>
                <a:latin typeface="Times New Roman" panose="02020603050405020304" pitchFamily="18" charset="0"/>
                <a:cs typeface="Times New Roman" panose="02020603050405020304" pitchFamily="18" charset="0"/>
              </a:rPr>
              <a:t>95.90         79.5</a:t>
            </a:r>
            <a:endParaRPr lang="zh-CN" altLang="en-US" sz="800" b="1" dirty="0">
              <a:latin typeface="Times New Roman" panose="02020603050405020304" pitchFamily="18" charset="0"/>
              <a:cs typeface="Times New Roman" panose="02020603050405020304" pitchFamily="18" charset="0"/>
            </a:endParaRPr>
          </a:p>
        </p:txBody>
      </p:sp>
      <p:pic>
        <p:nvPicPr>
          <p:cNvPr id="58" name="图片 57"/>
          <p:cNvPicPr>
            <a:picLocks noChangeAspect="1"/>
          </p:cNvPicPr>
          <p:nvPr/>
        </p:nvPicPr>
        <p:blipFill>
          <a:blip r:embed="rId3"/>
          <a:stretch>
            <a:fillRect/>
          </a:stretch>
        </p:blipFill>
        <p:spPr>
          <a:xfrm>
            <a:off x="7097572" y="1633539"/>
            <a:ext cx="4208533" cy="1754452"/>
          </a:xfrm>
          <a:prstGeom prst="rect">
            <a:avLst/>
          </a:prstGeom>
        </p:spPr>
      </p:pic>
      <p:pic>
        <p:nvPicPr>
          <p:cNvPr id="62" name="图片 61"/>
          <p:cNvPicPr>
            <a:picLocks noChangeAspect="1"/>
          </p:cNvPicPr>
          <p:nvPr/>
        </p:nvPicPr>
        <p:blipFill>
          <a:blip r:embed="rId4"/>
          <a:stretch>
            <a:fillRect/>
          </a:stretch>
        </p:blipFill>
        <p:spPr>
          <a:xfrm>
            <a:off x="1190217" y="5172910"/>
            <a:ext cx="3503319" cy="1748298"/>
          </a:xfrm>
          <a:prstGeom prst="rect">
            <a:avLst/>
          </a:prstGeom>
        </p:spPr>
      </p:pic>
      <p:pic>
        <p:nvPicPr>
          <p:cNvPr id="2" name="图片 1"/>
          <p:cNvPicPr>
            <a:picLocks noChangeAspect="1"/>
          </p:cNvPicPr>
          <p:nvPr/>
        </p:nvPicPr>
        <p:blipFill>
          <a:blip r:embed="rId5"/>
          <a:stretch>
            <a:fillRect/>
          </a:stretch>
        </p:blipFill>
        <p:spPr>
          <a:xfrm>
            <a:off x="5717574" y="4053255"/>
            <a:ext cx="6165658" cy="1317104"/>
          </a:xfrm>
          <a:prstGeom prst="rect">
            <a:avLst/>
          </a:prstGeom>
        </p:spPr>
      </p:pic>
      <p:sp>
        <p:nvSpPr>
          <p:cNvPr id="19" name="矩形 18"/>
          <p:cNvSpPr/>
          <p:nvPr/>
        </p:nvSpPr>
        <p:spPr>
          <a:xfrm>
            <a:off x="7562151" y="3614410"/>
            <a:ext cx="7252994" cy="215444"/>
          </a:xfrm>
          <a:prstGeom prst="rect">
            <a:avLst/>
          </a:prstGeom>
        </p:spPr>
        <p:txBody>
          <a:bodyPr wrap="square">
            <a:spAutoFit/>
          </a:bodyPr>
          <a:lstStyle/>
          <a:p>
            <a:r>
              <a:rPr lang="en-US" altLang="zh-CN" sz="800" b="1" dirty="0" smtClean="0">
                <a:latin typeface="Times New Roman" panose="02020603050405020304" pitchFamily="18" charset="0"/>
                <a:cs typeface="Times New Roman" panose="02020603050405020304" pitchFamily="18" charset="0"/>
              </a:rPr>
              <a:t>Ours           Spikformer-4-384 400E</a:t>
            </a:r>
            <a:r>
              <a:rPr lang="zh-CN" altLang="en-US" sz="800" b="1" dirty="0" smtClean="0">
                <a:latin typeface="Times New Roman" panose="02020603050405020304" pitchFamily="18" charset="0"/>
                <a:cs typeface="Times New Roman" panose="02020603050405020304" pitchFamily="18" charset="0"/>
              </a:rPr>
              <a:t> </a:t>
            </a:r>
            <a:r>
              <a:rPr lang="en-US" altLang="zh-CN" sz="800" b="1" dirty="0" smtClean="0">
                <a:latin typeface="Times New Roman" panose="02020603050405020304" pitchFamily="18" charset="0"/>
                <a:cs typeface="Times New Roman" panose="02020603050405020304" pitchFamily="18" charset="0"/>
              </a:rPr>
              <a:t>–</a:t>
            </a:r>
            <a:r>
              <a:rPr lang="en-US" altLang="zh-CN" sz="800" b="1" dirty="0" smtClean="0">
                <a:latin typeface="Times New Roman" panose="02020603050405020304" pitchFamily="18" charset="0"/>
                <a:cs typeface="Times New Roman" panose="02020603050405020304" pitchFamily="18" charset="0"/>
              </a:rPr>
              <a:t>Type9-V2</a:t>
            </a:r>
            <a:r>
              <a:rPr lang="zh-CN" altLang="en-US" sz="800" b="1" dirty="0" smtClean="0">
                <a:latin typeface="Times New Roman" panose="02020603050405020304" pitchFamily="18" charset="0"/>
                <a:cs typeface="Times New Roman" panose="02020603050405020304" pitchFamily="18" charset="0"/>
              </a:rPr>
              <a:t>    </a:t>
            </a:r>
            <a:r>
              <a:rPr lang="en-US" altLang="zh-CN" sz="800" b="1" dirty="0" smtClean="0">
                <a:latin typeface="Times New Roman" panose="02020603050405020304" pitchFamily="18" charset="0"/>
                <a:cs typeface="Times New Roman" panose="02020603050405020304" pitchFamily="18" charset="0"/>
              </a:rPr>
              <a:t>6.67 </a:t>
            </a:r>
            <a:r>
              <a:rPr lang="en-US" altLang="zh-CN" sz="800" b="1" dirty="0" smtClean="0">
                <a:latin typeface="Times New Roman" panose="02020603050405020304" pitchFamily="18" charset="0"/>
                <a:cs typeface="Times New Roman" panose="02020603050405020304" pitchFamily="18" charset="0"/>
              </a:rPr>
              <a:t> </a:t>
            </a:r>
            <a:r>
              <a:rPr lang="en-US" altLang="zh-CN" sz="800" b="1" dirty="0" smtClean="0">
                <a:latin typeface="Times New Roman" panose="02020603050405020304" pitchFamily="18" charset="0"/>
                <a:cs typeface="Times New Roman" panose="02020603050405020304" pitchFamily="18" charset="0"/>
              </a:rPr>
              <a:t>4            </a:t>
            </a:r>
            <a:r>
              <a:rPr lang="en-US" altLang="zh-CN" sz="800" b="1" dirty="0" smtClean="0">
                <a:solidFill>
                  <a:srgbClr val="FF0000"/>
                </a:solidFill>
                <a:latin typeface="Times New Roman" panose="02020603050405020304" pitchFamily="18" charset="0"/>
                <a:cs typeface="Times New Roman" panose="02020603050405020304" pitchFamily="18" charset="0"/>
              </a:rPr>
              <a:t>96.44        </a:t>
            </a:r>
            <a:r>
              <a:rPr lang="en-US" altLang="zh-CN" sz="800" b="1" dirty="0" smtClean="0">
                <a:latin typeface="Times New Roman" panose="02020603050405020304" pitchFamily="18" charset="0"/>
                <a:cs typeface="Times New Roman" panose="02020603050405020304" pitchFamily="18" charset="0"/>
              </a:rPr>
              <a:t>81.05</a:t>
            </a:r>
            <a:r>
              <a:rPr lang="en-US" altLang="zh-CN" sz="800" b="1" dirty="0" smtClean="0">
                <a:solidFill>
                  <a:srgbClr val="FF0000"/>
                </a:solidFill>
                <a:latin typeface="Times New Roman" panose="02020603050405020304" pitchFamily="18" charset="0"/>
                <a:cs typeface="Times New Roman" panose="02020603050405020304" pitchFamily="18" charset="0"/>
              </a:rPr>
              <a:t> 81.43</a:t>
            </a:r>
            <a:endParaRPr lang="zh-CN" altLang="en-US" sz="800" b="1"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fill="hold"/>
                                        <p:tgtEl>
                                          <p:spTgt spid="62"/>
                                        </p:tgtEl>
                                        <p:attrNameLst>
                                          <p:attrName>ppt_x</p:attrName>
                                        </p:attrNameLst>
                                      </p:cBhvr>
                                      <p:tavLst>
                                        <p:tav tm="0">
                                          <p:val>
                                            <p:strVal val="#ppt_x"/>
                                          </p:val>
                                        </p:tav>
                                        <p:tav tm="100000">
                                          <p:val>
                                            <p:strVal val="#ppt_x"/>
                                          </p:val>
                                        </p:tav>
                                      </p:tavLst>
                                    </p:anim>
                                    <p:anim calcmode="lin" valueType="num">
                                      <p:cBhvr additive="base">
                                        <p:cTn id="8"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284086" y="1130401"/>
            <a:ext cx="11162176" cy="623442"/>
          </a:xfrm>
          <a:prstGeom prst="rect">
            <a:avLst/>
          </a:prstGeom>
          <a:noFill/>
        </p:spPr>
        <p:txBody>
          <a:bodyPr wrap="square" rtlCol="0">
            <a:noAutofit/>
          </a:bodyPr>
          <a:lstStyle>
            <a:defPPr>
              <a:defRPr lang="zh-CN"/>
            </a:defPPr>
            <a:lvl1pPr>
              <a:defRPr sz="3200" b="1">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类</a:t>
            </a:r>
            <a:r>
              <a:rPr lang="zh-CN" altLang="en-US" dirty="0" smtClean="0"/>
              <a:t>脑大模型研发进展</a:t>
            </a:r>
            <a:r>
              <a:rPr lang="en-US" altLang="zh-CN" dirty="0" smtClean="0"/>
              <a:t>-</a:t>
            </a:r>
            <a:r>
              <a:rPr lang="zh-CN" altLang="en-US" dirty="0" smtClean="0"/>
              <a:t>（</a:t>
            </a:r>
            <a:r>
              <a:rPr lang="en-US" altLang="zh-CN" dirty="0" smtClean="0"/>
              <a:t>CV</a:t>
            </a:r>
            <a:r>
              <a:rPr lang="zh-CN" altLang="en-US" dirty="0" smtClean="0"/>
              <a:t>任务）</a:t>
            </a:r>
            <a:endParaRPr kumimoji="0" lang="en-US" altLang="zh-CN" sz="3200" b="1" i="0" u="none" strike="noStrike" kern="1200" cap="none" spc="0" normalizeH="0" baseline="0" noProof="0" dirty="0">
              <a:ln>
                <a:noFill/>
              </a:ln>
              <a:effectLst/>
              <a:uLnTx/>
              <a:uFillTx/>
            </a:endParaRPr>
          </a:p>
        </p:txBody>
      </p:sp>
      <p:sp>
        <p:nvSpPr>
          <p:cNvPr id="15" name="文本框 14"/>
          <p:cNvSpPr txBox="1"/>
          <p:nvPr/>
        </p:nvSpPr>
        <p:spPr>
          <a:xfrm>
            <a:off x="6964826" y="2537440"/>
            <a:ext cx="4022904" cy="645433"/>
          </a:xfrm>
          <a:prstGeom prst="rect">
            <a:avLst/>
          </a:prstGeom>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noProof="0" dirty="0">
                <a:solidFill>
                  <a:srgbClr val="FFFFFF"/>
                </a:solidFill>
                <a:latin typeface="等线" panose="02010600030101010101" charset="-122"/>
                <a:ea typeface="等线" panose="02010600030101010101" charset="-122"/>
              </a:rPr>
              <a:t>进展</a:t>
            </a:r>
            <a:endParaRPr kumimoji="0" lang="zh-CN" altLang="en-US" sz="1800" b="0" i="0" u="none" strike="noStrike" kern="1200" cap="none" spc="0" normalizeH="0" baseline="0" noProof="0" dirty="0">
              <a:ln>
                <a:noFill/>
              </a:ln>
              <a:solidFill>
                <a:srgbClr val="FFFFFF"/>
              </a:solidFill>
              <a:effectLst/>
              <a:uLnTx/>
              <a:uFillTx/>
              <a:latin typeface="等线" panose="02010600030101010101" charset="-122"/>
              <a:ea typeface="等线" panose="02010600030101010101" charset="-122"/>
              <a:cs typeface="+mn-cs"/>
            </a:endParaRPr>
          </a:p>
        </p:txBody>
      </p:sp>
      <p:sp>
        <p:nvSpPr>
          <p:cNvPr id="16" name="矩形 15"/>
          <p:cNvSpPr/>
          <p:nvPr/>
        </p:nvSpPr>
        <p:spPr>
          <a:xfrm>
            <a:off x="3614460" y="1748560"/>
            <a:ext cx="960519" cy="338554"/>
          </a:xfrm>
          <a:prstGeom prst="rect">
            <a:avLst/>
          </a:prstGeom>
        </p:spPr>
        <p:txBody>
          <a:bodyPr wrap="none">
            <a:spAutoFit/>
          </a:bodyPr>
          <a:lstStyle/>
          <a:p>
            <a:r>
              <a:rPr lang="en-US" altLang="zh-CN" sz="1600" b="1" dirty="0" smtClean="0">
                <a:solidFill>
                  <a:srgbClr val="7030A0"/>
                </a:solidFill>
                <a:latin typeface="等线" panose="02010600030101010101" charset="-122"/>
                <a:ea typeface="等线" panose="02010600030101010101" charset="-122"/>
              </a:rPr>
              <a:t>Cifar100</a:t>
            </a:r>
            <a:endParaRPr lang="en-US" altLang="zh-CN" sz="1600" b="1" dirty="0" smtClean="0">
              <a:solidFill>
                <a:srgbClr val="7030A0"/>
              </a:solidFill>
              <a:latin typeface="等线" panose="02010600030101010101" charset="-122"/>
              <a:ea typeface="等线" panose="02010600030101010101" charset="-122"/>
            </a:endParaRPr>
          </a:p>
        </p:txBody>
      </p:sp>
      <p:pic>
        <p:nvPicPr>
          <p:cNvPr id="19" name="图片 18"/>
          <p:cNvPicPr>
            <a:picLocks noChangeAspect="1"/>
          </p:cNvPicPr>
          <p:nvPr/>
        </p:nvPicPr>
        <p:blipFill>
          <a:blip r:embed="rId2"/>
          <a:stretch>
            <a:fillRect/>
          </a:stretch>
        </p:blipFill>
        <p:spPr>
          <a:xfrm>
            <a:off x="523875" y="2081530"/>
            <a:ext cx="10372090" cy="4404360"/>
          </a:xfrm>
          <a:prstGeom prst="rect">
            <a:avLst/>
          </a:prstGeom>
        </p:spPr>
      </p:pic>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p:cNvSpPr txBox="1"/>
          <p:nvPr/>
        </p:nvSpPr>
        <p:spPr>
          <a:xfrm>
            <a:off x="3814526" y="220980"/>
            <a:ext cx="2830215" cy="400110"/>
          </a:xfrm>
          <a:prstGeom prst="rect">
            <a:avLst/>
          </a:prstGeom>
          <a:noFill/>
        </p:spPr>
        <p:txBody>
          <a:bodyPr wrap="square" rtlCol="0">
            <a:spAutoFit/>
          </a:bodyPr>
          <a:lstStyle/>
          <a:p>
            <a:r>
              <a:rPr lang="en-US" altLang="zh-CN" sz="2000" dirty="0" smtClean="0"/>
              <a:t>Recap </a:t>
            </a:r>
            <a:r>
              <a:rPr lang="en-US" altLang="zh-CN" sz="2000" dirty="0" err="1" smtClean="0"/>
              <a:t>spikeGPT</a:t>
            </a:r>
            <a:endParaRPr lang="zh-CN" altLang="en-US" sz="2000" dirty="0"/>
          </a:p>
        </p:txBody>
      </p:sp>
      <p:pic>
        <p:nvPicPr>
          <p:cNvPr id="11" name="图片 10"/>
          <p:cNvPicPr>
            <a:picLocks noChangeAspect="1"/>
          </p:cNvPicPr>
          <p:nvPr/>
        </p:nvPicPr>
        <p:blipFill>
          <a:blip r:embed="rId1"/>
          <a:stretch>
            <a:fillRect/>
          </a:stretch>
        </p:blipFill>
        <p:spPr>
          <a:xfrm>
            <a:off x="162926" y="1087558"/>
            <a:ext cx="7514677" cy="5029157"/>
          </a:xfrm>
          <a:prstGeom prst="rect">
            <a:avLst/>
          </a:prstGeom>
        </p:spPr>
      </p:pic>
      <p:pic>
        <p:nvPicPr>
          <p:cNvPr id="12" name="Picture 2" descr="https://pic2.zhimg.com/v2-52726f472115a37a91e8a8092f1fce51_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6023" y="3459821"/>
            <a:ext cx="3669637" cy="200398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3"/>
          <a:stretch>
            <a:fillRect/>
          </a:stretch>
        </p:blipFill>
        <p:spPr>
          <a:xfrm>
            <a:off x="7248423" y="1057767"/>
            <a:ext cx="3610077" cy="1249642"/>
          </a:xfrm>
          <a:prstGeom prst="rect">
            <a:avLst/>
          </a:prstGeom>
        </p:spPr>
      </p:pic>
      <p:cxnSp>
        <p:nvCxnSpPr>
          <p:cNvPr id="15" name="直接箭头连接符 14"/>
          <p:cNvCxnSpPr/>
          <p:nvPr/>
        </p:nvCxnSpPr>
        <p:spPr>
          <a:xfrm>
            <a:off x="4091940" y="3276600"/>
            <a:ext cx="3624463" cy="370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055" y="73636"/>
            <a:ext cx="1904312" cy="784860"/>
          </a:xfrm>
          <a:prstGeom prst="rect">
            <a:avLst/>
          </a:prstGeom>
        </p:spPr>
      </p:pic>
      <p:sp>
        <p:nvSpPr>
          <p:cNvPr id="10" name="矩形 9"/>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文本框 5"/>
          <p:cNvSpPr txBox="1"/>
          <p:nvPr/>
        </p:nvSpPr>
        <p:spPr>
          <a:xfrm>
            <a:off x="4760403" y="281536"/>
            <a:ext cx="2070304" cy="400110"/>
          </a:xfrm>
          <a:prstGeom prst="rect">
            <a:avLst/>
          </a:prstGeom>
          <a:noFill/>
        </p:spPr>
        <p:txBody>
          <a:bodyPr wrap="square" rtlCol="0">
            <a:spAutoFit/>
          </a:bodyPr>
          <a:lstStyle/>
          <a:p>
            <a:r>
              <a:rPr lang="en-US" altLang="zh-CN" sz="2000" dirty="0" smtClean="0"/>
              <a:t>Time-Mixing</a:t>
            </a:r>
            <a:endParaRPr lang="zh-CN" altLang="en-US" sz="2000" dirty="0"/>
          </a:p>
        </p:txBody>
      </p:sp>
      <p:pic>
        <p:nvPicPr>
          <p:cNvPr id="7" name="Picture 2" descr="https://pic2.zhimg.com/v2-52726f472115a37a91e8a8092f1fce51_r.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4683" y="2047226"/>
            <a:ext cx="4249463" cy="2320629"/>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1626104" y="1281188"/>
            <a:ext cx="2070304" cy="400110"/>
          </a:xfrm>
          <a:prstGeom prst="rect">
            <a:avLst/>
          </a:prstGeom>
          <a:noFill/>
        </p:spPr>
        <p:txBody>
          <a:bodyPr wrap="square" rtlCol="0">
            <a:spAutoFit/>
          </a:bodyPr>
          <a:lstStyle/>
          <a:p>
            <a:r>
              <a:rPr lang="en-US" altLang="zh-CN" sz="2000" dirty="0" smtClean="0"/>
              <a:t>Vanilla RWKV</a:t>
            </a:r>
            <a:endParaRPr lang="zh-CN" altLang="en-US" sz="2000" dirty="0"/>
          </a:p>
        </p:txBody>
      </p:sp>
      <p:sp>
        <p:nvSpPr>
          <p:cNvPr id="9" name="文本框 8"/>
          <p:cNvSpPr txBox="1"/>
          <p:nvPr/>
        </p:nvSpPr>
        <p:spPr>
          <a:xfrm>
            <a:off x="6102667" y="1366496"/>
            <a:ext cx="2070304" cy="400110"/>
          </a:xfrm>
          <a:prstGeom prst="rect">
            <a:avLst/>
          </a:prstGeom>
          <a:noFill/>
        </p:spPr>
        <p:txBody>
          <a:bodyPr wrap="square" rtlCol="0">
            <a:spAutoFit/>
          </a:bodyPr>
          <a:lstStyle/>
          <a:p>
            <a:r>
              <a:rPr lang="en-US" altLang="zh-CN" sz="2000" dirty="0" smtClean="0"/>
              <a:t>Spike RWKV</a:t>
            </a:r>
            <a:endParaRPr lang="zh-CN" altLang="en-US" sz="2000" dirty="0"/>
          </a:p>
        </p:txBody>
      </p:sp>
      <p:cxnSp>
        <p:nvCxnSpPr>
          <p:cNvPr id="10" name="直接连接符 9"/>
          <p:cNvCxnSpPr/>
          <p:nvPr/>
        </p:nvCxnSpPr>
        <p:spPr>
          <a:xfrm>
            <a:off x="5270336" y="1468571"/>
            <a:ext cx="0" cy="486696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0071113" y="4822818"/>
            <a:ext cx="2070304" cy="338554"/>
          </a:xfrm>
          <a:prstGeom prst="rect">
            <a:avLst/>
          </a:prstGeom>
          <a:noFill/>
        </p:spPr>
        <p:txBody>
          <a:bodyPr wrap="square" rtlCol="0">
            <a:spAutoFit/>
          </a:bodyPr>
          <a:lstStyle/>
          <a:p>
            <a:r>
              <a:rPr lang="en-US" altLang="zh-CN" sz="1600" dirty="0" err="1"/>
              <a:t>w</a:t>
            </a:r>
            <a:r>
              <a:rPr lang="en-US" altLang="zh-CN" sz="1600" dirty="0" err="1" smtClean="0"/>
              <a:t>kv</a:t>
            </a:r>
            <a:r>
              <a:rPr lang="en-US" altLang="zh-CN" sz="1600" dirty="0" smtClean="0"/>
              <a:t>-RNN</a:t>
            </a:r>
            <a:r>
              <a:rPr lang="zh-CN" altLang="en-US" sz="1600" dirty="0" smtClean="0"/>
              <a:t>形式</a:t>
            </a:r>
            <a:endParaRPr lang="zh-CN" altLang="en-US" sz="1600" dirty="0"/>
          </a:p>
        </p:txBody>
      </p:sp>
      <p:graphicFrame>
        <p:nvGraphicFramePr>
          <p:cNvPr id="2" name="对象 1"/>
          <p:cNvGraphicFramePr>
            <a:graphicFrameLocks noChangeAspect="1"/>
          </p:cNvGraphicFramePr>
          <p:nvPr/>
        </p:nvGraphicFramePr>
        <p:xfrm>
          <a:off x="9672046" y="5161372"/>
          <a:ext cx="2370216" cy="999078"/>
        </p:xfrm>
        <a:graphic>
          <a:graphicData uri="http://schemas.openxmlformats.org/presentationml/2006/ole">
            <mc:AlternateContent xmlns:mc="http://schemas.openxmlformats.org/markup-compatibility/2006">
              <mc:Choice xmlns:v="urn:schemas-microsoft-com:vml" Requires="v">
                <p:oleObj spid="_x0000_s1160" name="Equation" r:id="rId2" imgW="42672000" imgH="17983200" progId="Equation.DSMT4">
                  <p:embed/>
                </p:oleObj>
              </mc:Choice>
              <mc:Fallback>
                <p:oleObj name="Equation" r:id="rId2" imgW="42672000" imgH="17983200" progId="Equation.DSMT4">
                  <p:embed/>
                  <p:pic>
                    <p:nvPicPr>
                      <p:cNvPr id="0" name="对象 1"/>
                      <p:cNvPicPr/>
                      <p:nvPr/>
                    </p:nvPicPr>
                    <p:blipFill>
                      <a:blip r:embed="rId3"/>
                      <a:stretch>
                        <a:fillRect/>
                      </a:stretch>
                    </p:blipFill>
                    <p:spPr>
                      <a:xfrm>
                        <a:off x="9672046" y="5161372"/>
                        <a:ext cx="2370216" cy="999078"/>
                      </a:xfrm>
                      <a:prstGeom prst="rect">
                        <a:avLst/>
                      </a:prstGeom>
                    </p:spPr>
                  </p:pic>
                </p:oleObj>
              </mc:Fallback>
            </mc:AlternateContent>
          </a:graphicData>
        </a:graphic>
      </p:graphicFrame>
      <p:graphicFrame>
        <p:nvGraphicFramePr>
          <p:cNvPr id="12" name="对象 11"/>
          <p:cNvGraphicFramePr>
            <a:graphicFrameLocks noChangeAspect="1"/>
          </p:cNvGraphicFramePr>
          <p:nvPr/>
        </p:nvGraphicFramePr>
        <p:xfrm>
          <a:off x="5471014" y="1681298"/>
          <a:ext cx="3835305" cy="3104771"/>
        </p:xfrm>
        <a:graphic>
          <a:graphicData uri="http://schemas.openxmlformats.org/presentationml/2006/ole">
            <mc:AlternateContent xmlns:mc="http://schemas.openxmlformats.org/markup-compatibility/2006">
              <mc:Choice xmlns:v="urn:schemas-microsoft-com:vml" Requires="v">
                <p:oleObj spid="_x0000_s1161" name="Equation" r:id="rId4" imgW="64008000" imgH="51816000" progId="Equation.DSMT4">
                  <p:embed/>
                </p:oleObj>
              </mc:Choice>
              <mc:Fallback>
                <p:oleObj name="Equation" r:id="rId4" imgW="64008000" imgH="51816000" progId="Equation.DSMT4">
                  <p:embed/>
                  <p:pic>
                    <p:nvPicPr>
                      <p:cNvPr id="0" name="对象 11"/>
                      <p:cNvPicPr/>
                      <p:nvPr/>
                    </p:nvPicPr>
                    <p:blipFill>
                      <a:blip r:embed="rId5"/>
                      <a:stretch>
                        <a:fillRect/>
                      </a:stretch>
                    </p:blipFill>
                    <p:spPr>
                      <a:xfrm>
                        <a:off x="5471014" y="1681298"/>
                        <a:ext cx="3835305" cy="3104771"/>
                      </a:xfrm>
                      <a:prstGeom prst="rect">
                        <a:avLst/>
                      </a:prstGeom>
                    </p:spPr>
                  </p:pic>
                </p:oleObj>
              </mc:Fallback>
            </mc:AlternateContent>
          </a:graphicData>
        </a:graphic>
      </p:graphicFrame>
      <p:graphicFrame>
        <p:nvGraphicFramePr>
          <p:cNvPr id="13" name="对象 12"/>
          <p:cNvGraphicFramePr>
            <a:graphicFrameLocks noChangeAspect="1"/>
          </p:cNvGraphicFramePr>
          <p:nvPr/>
        </p:nvGraphicFramePr>
        <p:xfrm>
          <a:off x="9871154" y="4055375"/>
          <a:ext cx="2003366" cy="419309"/>
        </p:xfrm>
        <a:graphic>
          <a:graphicData uri="http://schemas.openxmlformats.org/presentationml/2006/ole">
            <mc:AlternateContent xmlns:mc="http://schemas.openxmlformats.org/markup-compatibility/2006">
              <mc:Choice xmlns:v="urn:schemas-microsoft-com:vml" Requires="v">
                <p:oleObj spid="_x0000_s1162" name="Equation" r:id="rId6" imgW="26212800" imgH="5486400" progId="Equation.DSMT4">
                  <p:embed/>
                </p:oleObj>
              </mc:Choice>
              <mc:Fallback>
                <p:oleObj name="Equation" r:id="rId6" imgW="26212800" imgH="5486400" progId="Equation.DSMT4">
                  <p:embed/>
                  <p:pic>
                    <p:nvPicPr>
                      <p:cNvPr id="0" name="对象 12"/>
                      <p:cNvPicPr/>
                      <p:nvPr/>
                    </p:nvPicPr>
                    <p:blipFill>
                      <a:blip r:embed="rId7"/>
                      <a:stretch>
                        <a:fillRect/>
                      </a:stretch>
                    </p:blipFill>
                    <p:spPr>
                      <a:xfrm>
                        <a:off x="9871154" y="4055375"/>
                        <a:ext cx="2003366" cy="419309"/>
                      </a:xfrm>
                      <a:prstGeom prst="rect">
                        <a:avLst/>
                      </a:prstGeom>
                    </p:spPr>
                  </p:pic>
                </p:oleObj>
              </mc:Fallback>
            </mc:AlternateContent>
          </a:graphicData>
        </a:graphic>
      </p:graphicFrame>
      <p:sp>
        <p:nvSpPr>
          <p:cNvPr id="14" name="文本框 13"/>
          <p:cNvSpPr txBox="1"/>
          <p:nvPr/>
        </p:nvSpPr>
        <p:spPr>
          <a:xfrm>
            <a:off x="9183661" y="4055418"/>
            <a:ext cx="796980" cy="338554"/>
          </a:xfrm>
          <a:prstGeom prst="rect">
            <a:avLst/>
          </a:prstGeom>
          <a:noFill/>
        </p:spPr>
        <p:txBody>
          <a:bodyPr wrap="square" rtlCol="0">
            <a:spAutoFit/>
          </a:bodyPr>
          <a:lstStyle/>
          <a:p>
            <a:r>
              <a:rPr lang="en-US" altLang="zh-CN" sz="1600" dirty="0" smtClean="0"/>
              <a:t>where</a:t>
            </a:r>
            <a:endParaRPr lang="zh-CN" altLang="en-US" sz="1600" dirty="0"/>
          </a:p>
        </p:txBody>
      </p:sp>
      <p:cxnSp>
        <p:nvCxnSpPr>
          <p:cNvPr id="15" name="直接连接符 14"/>
          <p:cNvCxnSpPr/>
          <p:nvPr/>
        </p:nvCxnSpPr>
        <p:spPr>
          <a:xfrm flipH="1">
            <a:off x="1064173" y="3684050"/>
            <a:ext cx="4032000" cy="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63495" y="3811568"/>
            <a:ext cx="4032000" cy="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9" name="图片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20" name="矩形 19"/>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nvGraphicFramePr>
        <p:xfrm>
          <a:off x="6375400" y="1965583"/>
          <a:ext cx="3300615" cy="2444021"/>
        </p:xfrm>
        <a:graphic>
          <a:graphicData uri="http://schemas.openxmlformats.org/presentationml/2006/ole">
            <mc:AlternateContent xmlns:mc="http://schemas.openxmlformats.org/markup-compatibility/2006">
              <mc:Choice xmlns:v="urn:schemas-microsoft-com:vml" Requires="v">
                <p:oleObj spid="_x0000_s2140" name="Equation" r:id="rId1" imgW="46329600" imgH="33528000" progId="Equation.DSMT4">
                  <p:embed/>
                </p:oleObj>
              </mc:Choice>
              <mc:Fallback>
                <p:oleObj name="Equation" r:id="rId1" imgW="46329600" imgH="33528000" progId="Equation.DSMT4">
                  <p:embed/>
                  <p:pic>
                    <p:nvPicPr>
                      <p:cNvPr id="0" name="对象 3"/>
                      <p:cNvPicPr/>
                      <p:nvPr/>
                    </p:nvPicPr>
                    <p:blipFill>
                      <a:blip r:embed="rId2"/>
                      <a:stretch>
                        <a:fillRect/>
                      </a:stretch>
                    </p:blipFill>
                    <p:spPr>
                      <a:xfrm>
                        <a:off x="6375400" y="1965583"/>
                        <a:ext cx="3300615" cy="2444021"/>
                      </a:xfrm>
                      <a:prstGeom prst="rect">
                        <a:avLst/>
                      </a:prstGeom>
                    </p:spPr>
                  </p:pic>
                </p:oleObj>
              </mc:Fallback>
            </mc:AlternateContent>
          </a:graphicData>
        </a:graphic>
      </p:graphicFrame>
      <p:pic>
        <p:nvPicPr>
          <p:cNvPr id="8" name="图片 7"/>
          <p:cNvPicPr>
            <a:picLocks noChangeAspect="1"/>
          </p:cNvPicPr>
          <p:nvPr/>
        </p:nvPicPr>
        <p:blipFill>
          <a:blip r:embed="rId3"/>
          <a:stretch>
            <a:fillRect/>
          </a:stretch>
        </p:blipFill>
        <p:spPr>
          <a:xfrm>
            <a:off x="741650" y="1835007"/>
            <a:ext cx="4130342" cy="1429734"/>
          </a:xfrm>
          <a:prstGeom prst="rect">
            <a:avLst/>
          </a:prstGeom>
        </p:spPr>
      </p:pic>
      <p:sp>
        <p:nvSpPr>
          <p:cNvPr id="9" name="文本框 8"/>
          <p:cNvSpPr txBox="1"/>
          <p:nvPr/>
        </p:nvSpPr>
        <p:spPr>
          <a:xfrm>
            <a:off x="1877564" y="1361198"/>
            <a:ext cx="2070304" cy="400110"/>
          </a:xfrm>
          <a:prstGeom prst="rect">
            <a:avLst/>
          </a:prstGeom>
          <a:noFill/>
        </p:spPr>
        <p:txBody>
          <a:bodyPr wrap="square" rtlCol="0">
            <a:spAutoFit/>
          </a:bodyPr>
          <a:lstStyle/>
          <a:p>
            <a:r>
              <a:rPr lang="en-US" altLang="zh-CN" sz="2000" dirty="0" smtClean="0"/>
              <a:t>Vanilla RWKV</a:t>
            </a:r>
            <a:endParaRPr lang="zh-CN" altLang="en-US" sz="2000" dirty="0"/>
          </a:p>
        </p:txBody>
      </p:sp>
      <p:sp>
        <p:nvSpPr>
          <p:cNvPr id="10" name="文本框 9"/>
          <p:cNvSpPr txBox="1"/>
          <p:nvPr/>
        </p:nvSpPr>
        <p:spPr>
          <a:xfrm>
            <a:off x="7452454" y="1352697"/>
            <a:ext cx="2070304" cy="400110"/>
          </a:xfrm>
          <a:prstGeom prst="rect">
            <a:avLst/>
          </a:prstGeom>
          <a:noFill/>
        </p:spPr>
        <p:txBody>
          <a:bodyPr wrap="square" rtlCol="0">
            <a:spAutoFit/>
          </a:bodyPr>
          <a:lstStyle/>
          <a:p>
            <a:r>
              <a:rPr lang="en-US" altLang="zh-CN" sz="2000" dirty="0" smtClean="0"/>
              <a:t>Spike RWKV</a:t>
            </a:r>
            <a:endParaRPr lang="zh-CN" altLang="en-US" sz="2000" dirty="0"/>
          </a:p>
        </p:txBody>
      </p:sp>
      <p:sp>
        <p:nvSpPr>
          <p:cNvPr id="14" name="文本框 13"/>
          <p:cNvSpPr txBox="1"/>
          <p:nvPr/>
        </p:nvSpPr>
        <p:spPr>
          <a:xfrm>
            <a:off x="4884475" y="366913"/>
            <a:ext cx="2070304" cy="400110"/>
          </a:xfrm>
          <a:prstGeom prst="rect">
            <a:avLst/>
          </a:prstGeom>
          <a:noFill/>
        </p:spPr>
        <p:txBody>
          <a:bodyPr wrap="square" rtlCol="0">
            <a:spAutoFit/>
          </a:bodyPr>
          <a:lstStyle/>
          <a:p>
            <a:r>
              <a:rPr lang="en-US" altLang="zh-CN" sz="2000" dirty="0" smtClean="0"/>
              <a:t>Channel-Mixing</a:t>
            </a:r>
            <a:endParaRPr lang="zh-CN" altLang="en-US" sz="2000" dirty="0"/>
          </a:p>
        </p:txBody>
      </p:sp>
      <p:cxnSp>
        <p:nvCxnSpPr>
          <p:cNvPr id="3" name="直接连接符 2"/>
          <p:cNvCxnSpPr/>
          <p:nvPr/>
        </p:nvCxnSpPr>
        <p:spPr>
          <a:xfrm>
            <a:off x="5796116" y="1548581"/>
            <a:ext cx="0" cy="4866967"/>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graphicFrame>
        <p:nvGraphicFramePr>
          <p:cNvPr id="11" name="对象 10"/>
          <p:cNvGraphicFramePr>
            <a:graphicFrameLocks noChangeAspect="1"/>
          </p:cNvGraphicFramePr>
          <p:nvPr/>
        </p:nvGraphicFramePr>
        <p:xfrm>
          <a:off x="7162391" y="4412725"/>
          <a:ext cx="2003366" cy="419309"/>
        </p:xfrm>
        <a:graphic>
          <a:graphicData uri="http://schemas.openxmlformats.org/presentationml/2006/ole">
            <mc:AlternateContent xmlns:mc="http://schemas.openxmlformats.org/markup-compatibility/2006">
              <mc:Choice xmlns:v="urn:schemas-microsoft-com:vml" Requires="v">
                <p:oleObj spid="_x0000_s2141" name="Equation" r:id="rId4" imgW="26212800" imgH="5486400" progId="Equation.DSMT4">
                  <p:embed/>
                </p:oleObj>
              </mc:Choice>
              <mc:Fallback>
                <p:oleObj name="Equation" r:id="rId4" imgW="26212800" imgH="5486400" progId="Equation.DSMT4">
                  <p:embed/>
                  <p:pic>
                    <p:nvPicPr>
                      <p:cNvPr id="0" name="对象 10"/>
                      <p:cNvPicPr/>
                      <p:nvPr/>
                    </p:nvPicPr>
                    <p:blipFill>
                      <a:blip r:embed="rId5"/>
                      <a:stretch>
                        <a:fillRect/>
                      </a:stretch>
                    </p:blipFill>
                    <p:spPr>
                      <a:xfrm>
                        <a:off x="7162391" y="4412725"/>
                        <a:ext cx="2003366" cy="419309"/>
                      </a:xfrm>
                      <a:prstGeom prst="rect">
                        <a:avLst/>
                      </a:prstGeom>
                    </p:spPr>
                  </p:pic>
                </p:oleObj>
              </mc:Fallback>
            </mc:AlternateContent>
          </a:graphicData>
        </a:graphic>
      </p:graphicFrame>
      <p:sp>
        <p:nvSpPr>
          <p:cNvPr id="12" name="文本框 11"/>
          <p:cNvSpPr txBox="1"/>
          <p:nvPr/>
        </p:nvSpPr>
        <p:spPr>
          <a:xfrm>
            <a:off x="6280118" y="4409604"/>
            <a:ext cx="977556" cy="400110"/>
          </a:xfrm>
          <a:prstGeom prst="rect">
            <a:avLst/>
          </a:prstGeom>
          <a:noFill/>
        </p:spPr>
        <p:txBody>
          <a:bodyPr wrap="square" rtlCol="0">
            <a:spAutoFit/>
          </a:bodyPr>
          <a:lstStyle/>
          <a:p>
            <a:r>
              <a:rPr lang="en-US" altLang="zh-CN" sz="2000" dirty="0" smtClean="0"/>
              <a:t>where</a:t>
            </a:r>
            <a:endParaRPr lang="zh-CN" altLang="en-US" sz="2000" dirty="0"/>
          </a:p>
        </p:txBody>
      </p:sp>
      <p:sp>
        <p:nvSpPr>
          <p:cNvPr id="13" name="矩形 12"/>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7" name="矩形 16"/>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24465" y="206477"/>
            <a:ext cx="3038167" cy="523220"/>
          </a:xfrm>
          <a:prstGeom prst="rect">
            <a:avLst/>
          </a:prstGeom>
          <a:noFill/>
        </p:spPr>
        <p:txBody>
          <a:bodyPr wrap="square" rtlCol="0">
            <a:spAutoFit/>
          </a:bodyPr>
          <a:lstStyle/>
          <a:p>
            <a:r>
              <a:rPr lang="en-US" altLang="zh-CN" sz="2800" dirty="0" smtClean="0"/>
              <a:t>Pros:</a:t>
            </a:r>
            <a:endParaRPr lang="zh-CN" altLang="en-US" sz="2800" dirty="0"/>
          </a:p>
        </p:txBody>
      </p:sp>
      <p:sp>
        <p:nvSpPr>
          <p:cNvPr id="9" name="文本框 8"/>
          <p:cNvSpPr txBox="1"/>
          <p:nvPr/>
        </p:nvSpPr>
        <p:spPr>
          <a:xfrm>
            <a:off x="1121445" y="686333"/>
            <a:ext cx="2070304" cy="400110"/>
          </a:xfrm>
          <a:prstGeom prst="rect">
            <a:avLst/>
          </a:prstGeom>
          <a:noFill/>
        </p:spPr>
        <p:txBody>
          <a:bodyPr wrap="square" rtlCol="0">
            <a:spAutoFit/>
          </a:bodyPr>
          <a:lstStyle/>
          <a:p>
            <a:r>
              <a:rPr lang="en-US" altLang="zh-CN" sz="2000" dirty="0" smtClean="0"/>
              <a:t>Spike RWKV</a:t>
            </a:r>
            <a:endParaRPr lang="zh-CN" altLang="en-US" sz="2000" dirty="0"/>
          </a:p>
        </p:txBody>
      </p:sp>
      <p:graphicFrame>
        <p:nvGraphicFramePr>
          <p:cNvPr id="15" name="对象 14"/>
          <p:cNvGraphicFramePr>
            <a:graphicFrameLocks noChangeAspect="1"/>
          </p:cNvGraphicFramePr>
          <p:nvPr/>
        </p:nvGraphicFramePr>
        <p:xfrm>
          <a:off x="812850" y="1129807"/>
          <a:ext cx="3835305" cy="3104771"/>
        </p:xfrm>
        <a:graphic>
          <a:graphicData uri="http://schemas.openxmlformats.org/presentationml/2006/ole">
            <mc:AlternateContent xmlns:mc="http://schemas.openxmlformats.org/markup-compatibility/2006">
              <mc:Choice xmlns:v="urn:schemas-microsoft-com:vml" Requires="v">
                <p:oleObj spid="_x0000_s3208" name="Equation" r:id="rId1" imgW="64008000" imgH="51816000" progId="Equation.DSMT4">
                  <p:embed/>
                </p:oleObj>
              </mc:Choice>
              <mc:Fallback>
                <p:oleObj name="Equation" r:id="rId1" imgW="64008000" imgH="51816000" progId="Equation.DSMT4">
                  <p:embed/>
                  <p:pic>
                    <p:nvPicPr>
                      <p:cNvPr id="0" name="对象 14"/>
                      <p:cNvPicPr/>
                      <p:nvPr/>
                    </p:nvPicPr>
                    <p:blipFill>
                      <a:blip r:embed="rId2"/>
                      <a:stretch>
                        <a:fillRect/>
                      </a:stretch>
                    </p:blipFill>
                    <p:spPr>
                      <a:xfrm>
                        <a:off x="812850" y="1129807"/>
                        <a:ext cx="3835305" cy="3104771"/>
                      </a:xfrm>
                      <a:prstGeom prst="rect">
                        <a:avLst/>
                      </a:prstGeom>
                    </p:spPr>
                  </p:pic>
                </p:oleObj>
              </mc:Fallback>
            </mc:AlternateContent>
          </a:graphicData>
        </a:graphic>
      </p:graphicFrame>
      <p:graphicFrame>
        <p:nvGraphicFramePr>
          <p:cNvPr id="16" name="对象 15"/>
          <p:cNvGraphicFramePr>
            <a:graphicFrameLocks noChangeAspect="1"/>
          </p:cNvGraphicFramePr>
          <p:nvPr/>
        </p:nvGraphicFramePr>
        <p:xfrm>
          <a:off x="1011958" y="4350874"/>
          <a:ext cx="2003366" cy="419309"/>
        </p:xfrm>
        <a:graphic>
          <a:graphicData uri="http://schemas.openxmlformats.org/presentationml/2006/ole">
            <mc:AlternateContent xmlns:mc="http://schemas.openxmlformats.org/markup-compatibility/2006">
              <mc:Choice xmlns:v="urn:schemas-microsoft-com:vml" Requires="v">
                <p:oleObj spid="_x0000_s3209" name="Equation" r:id="rId3" imgW="26212800" imgH="5486400" progId="Equation.DSMT4">
                  <p:embed/>
                </p:oleObj>
              </mc:Choice>
              <mc:Fallback>
                <p:oleObj name="Equation" r:id="rId3" imgW="26212800" imgH="5486400" progId="Equation.DSMT4">
                  <p:embed/>
                  <p:pic>
                    <p:nvPicPr>
                      <p:cNvPr id="0" name="对象 15"/>
                      <p:cNvPicPr/>
                      <p:nvPr/>
                    </p:nvPicPr>
                    <p:blipFill>
                      <a:blip r:embed="rId4"/>
                      <a:stretch>
                        <a:fillRect/>
                      </a:stretch>
                    </p:blipFill>
                    <p:spPr>
                      <a:xfrm>
                        <a:off x="1011958" y="4350874"/>
                        <a:ext cx="2003366" cy="419309"/>
                      </a:xfrm>
                      <a:prstGeom prst="rect">
                        <a:avLst/>
                      </a:prstGeom>
                    </p:spPr>
                  </p:pic>
                </p:oleObj>
              </mc:Fallback>
            </mc:AlternateContent>
          </a:graphicData>
        </a:graphic>
      </p:graphicFrame>
      <p:sp>
        <p:nvSpPr>
          <p:cNvPr id="17" name="文本框 16"/>
          <p:cNvSpPr txBox="1"/>
          <p:nvPr/>
        </p:nvSpPr>
        <p:spPr>
          <a:xfrm>
            <a:off x="324465" y="4350917"/>
            <a:ext cx="796980" cy="338554"/>
          </a:xfrm>
          <a:prstGeom prst="rect">
            <a:avLst/>
          </a:prstGeom>
          <a:noFill/>
        </p:spPr>
        <p:txBody>
          <a:bodyPr wrap="square" rtlCol="0">
            <a:spAutoFit/>
          </a:bodyPr>
          <a:lstStyle/>
          <a:p>
            <a:r>
              <a:rPr lang="en-US" altLang="zh-CN" sz="1600" dirty="0" smtClean="0"/>
              <a:t>where</a:t>
            </a:r>
            <a:endParaRPr lang="zh-CN" altLang="en-US" sz="1600" dirty="0"/>
          </a:p>
        </p:txBody>
      </p:sp>
      <p:sp>
        <p:nvSpPr>
          <p:cNvPr id="18" name="文本框 17"/>
          <p:cNvSpPr txBox="1"/>
          <p:nvPr/>
        </p:nvSpPr>
        <p:spPr>
          <a:xfrm>
            <a:off x="4648155" y="940268"/>
            <a:ext cx="6210300" cy="584775"/>
          </a:xfrm>
          <a:prstGeom prst="rect">
            <a:avLst/>
          </a:prstGeom>
          <a:noFill/>
        </p:spPr>
        <p:txBody>
          <a:bodyPr wrap="square" rtlCol="0">
            <a:spAutoFit/>
          </a:bodyPr>
          <a:lstStyle/>
          <a:p>
            <a:r>
              <a:rPr lang="en-US" altLang="zh-CN" sz="1600" b="1" dirty="0" smtClean="0"/>
              <a:t>1.We rewrite the weight decay calculation involving SNNs to compute </a:t>
            </a:r>
            <a:r>
              <a:rPr lang="en-US" altLang="zh-CN" sz="1600" b="1" i="1" dirty="0" err="1" smtClean="0"/>
              <a:t>wkv</a:t>
            </a:r>
            <a:endParaRPr lang="zh-CN" altLang="en-US" sz="1600" b="1" i="1" dirty="0"/>
          </a:p>
        </p:txBody>
      </p:sp>
      <p:sp>
        <p:nvSpPr>
          <p:cNvPr id="3" name="矩形 2"/>
          <p:cNvSpPr/>
          <p:nvPr/>
        </p:nvSpPr>
        <p:spPr>
          <a:xfrm>
            <a:off x="4669393" y="2525957"/>
            <a:ext cx="6861867" cy="338554"/>
          </a:xfrm>
          <a:prstGeom prst="rect">
            <a:avLst/>
          </a:prstGeom>
        </p:spPr>
        <p:txBody>
          <a:bodyPr wrap="square">
            <a:spAutoFit/>
          </a:bodyPr>
          <a:lstStyle/>
          <a:p>
            <a:r>
              <a:rPr lang="en-US" altLang="zh-CN" sz="1600" b="1" dirty="0" smtClean="0"/>
              <a:t>2. Theoretical </a:t>
            </a:r>
            <a:r>
              <a:rPr lang="en-US" altLang="zh-CN" sz="1600" b="1" dirty="0"/>
              <a:t>Synaptic Operation And Energy Consumption </a:t>
            </a:r>
            <a:r>
              <a:rPr lang="en-US" altLang="zh-CN" sz="1600" b="1" dirty="0" smtClean="0"/>
              <a:t>is Lower </a:t>
            </a:r>
            <a:endParaRPr lang="en-US" altLang="zh-CN" sz="1600" b="1" dirty="0"/>
          </a:p>
        </p:txBody>
      </p:sp>
      <p:sp>
        <p:nvSpPr>
          <p:cNvPr id="4" name="矩形 3"/>
          <p:cNvSpPr/>
          <p:nvPr/>
        </p:nvSpPr>
        <p:spPr>
          <a:xfrm>
            <a:off x="5219410" y="3236714"/>
            <a:ext cx="2880917" cy="369332"/>
          </a:xfrm>
          <a:prstGeom prst="rect">
            <a:avLst/>
          </a:prstGeom>
        </p:spPr>
        <p:txBody>
          <a:bodyPr wrap="none">
            <a:spAutoFit/>
          </a:bodyPr>
          <a:lstStyle/>
          <a:p>
            <a:r>
              <a:rPr lang="en-US" altLang="zh-CN" dirty="0"/>
              <a:t>SOPs(l) = f</a:t>
            </a:r>
            <a:r>
              <a:rPr lang="en-US" altLang="zh-CN" baseline="-25000" dirty="0"/>
              <a:t>r</a:t>
            </a:r>
            <a:r>
              <a:rPr lang="en-US" altLang="zh-CN" dirty="0"/>
              <a:t> × T × </a:t>
            </a:r>
            <a:r>
              <a:rPr lang="en-US" altLang="zh-CN" dirty="0" smtClean="0"/>
              <a:t>FLOPs(L) </a:t>
            </a:r>
            <a:endParaRPr lang="zh-CN" altLang="en-US" dirty="0"/>
          </a:p>
        </p:txBody>
      </p:sp>
      <p:sp>
        <p:nvSpPr>
          <p:cNvPr id="19" name="矩形 18"/>
          <p:cNvSpPr/>
          <p:nvPr/>
        </p:nvSpPr>
        <p:spPr>
          <a:xfrm>
            <a:off x="4954834" y="3005185"/>
            <a:ext cx="6096000" cy="253916"/>
          </a:xfrm>
          <a:prstGeom prst="rect">
            <a:avLst/>
          </a:prstGeom>
        </p:spPr>
        <p:txBody>
          <a:bodyPr>
            <a:spAutoFit/>
          </a:bodyPr>
          <a:lstStyle/>
          <a:p>
            <a:r>
              <a:rPr lang="en-US" altLang="zh-CN" sz="1050" dirty="0"/>
              <a:t>The calculation of theoretical energy consumption requires first calculating the synaptic operations: </a:t>
            </a:r>
            <a:endParaRPr lang="zh-CN" altLang="en-US" sz="1050" dirty="0"/>
          </a:p>
        </p:txBody>
      </p:sp>
      <p:sp>
        <p:nvSpPr>
          <p:cNvPr id="20" name="矩形 19"/>
          <p:cNvSpPr/>
          <p:nvPr/>
        </p:nvSpPr>
        <p:spPr>
          <a:xfrm>
            <a:off x="4705305" y="1787203"/>
            <a:ext cx="6096000" cy="523220"/>
          </a:xfrm>
          <a:prstGeom prst="rect">
            <a:avLst/>
          </a:prstGeom>
        </p:spPr>
        <p:txBody>
          <a:bodyPr>
            <a:spAutoFit/>
          </a:bodyPr>
          <a:lstStyle/>
          <a:p>
            <a:r>
              <a:rPr lang="en-US" altLang="zh-CN" sz="1400" dirty="0"/>
              <a:t>where E</a:t>
            </a:r>
            <a:r>
              <a:rPr lang="en-US" altLang="zh-CN" sz="1400" baseline="-25000" dirty="0"/>
              <a:t>MAC</a:t>
            </a:r>
            <a:r>
              <a:rPr lang="en-US" altLang="zh-CN" sz="1400" dirty="0"/>
              <a:t> = 4.6pJ and E</a:t>
            </a:r>
            <a:r>
              <a:rPr lang="en-US" altLang="zh-CN" sz="1400" baseline="-25000" dirty="0"/>
              <a:t>AC</a:t>
            </a:r>
            <a:r>
              <a:rPr lang="en-US" altLang="zh-CN" sz="1400" dirty="0"/>
              <a:t> = 0.9pJ. The theoretical energy consumption of </a:t>
            </a:r>
            <a:r>
              <a:rPr lang="en-US" altLang="zh-CN" sz="1400" dirty="0" smtClean="0"/>
              <a:t>S-RWKV would be lower than RWKV</a:t>
            </a:r>
            <a:endParaRPr lang="zh-CN" altLang="en-US" sz="1400" dirty="0"/>
          </a:p>
        </p:txBody>
      </p:sp>
      <p:sp>
        <p:nvSpPr>
          <p:cNvPr id="21" name="矩形 20"/>
          <p:cNvSpPr/>
          <p:nvPr/>
        </p:nvSpPr>
        <p:spPr>
          <a:xfrm>
            <a:off x="4705305" y="1467884"/>
            <a:ext cx="5788764" cy="261610"/>
          </a:xfrm>
          <a:prstGeom prst="rect">
            <a:avLst/>
          </a:prstGeom>
        </p:spPr>
        <p:txBody>
          <a:bodyPr wrap="none">
            <a:spAutoFit/>
          </a:bodyPr>
          <a:lstStyle/>
          <a:p>
            <a:r>
              <a:rPr lang="en-US" altLang="zh-CN" sz="1100" dirty="0" smtClean="0"/>
              <a:t>MAC </a:t>
            </a:r>
            <a:r>
              <a:rPr lang="en-US" altLang="zh-CN" sz="1100" dirty="0" smtClean="0">
                <a:solidFill>
                  <a:srgbClr val="FF0000"/>
                </a:solidFill>
              </a:rPr>
              <a:t>denotes</a:t>
            </a:r>
            <a:r>
              <a:rPr lang="en-US" altLang="zh-CN" sz="1100" dirty="0" smtClean="0"/>
              <a:t> multiply-and-accumulate operations and AC </a:t>
            </a:r>
            <a:r>
              <a:rPr lang="en-US" altLang="zh-CN" sz="1100" dirty="0" smtClean="0">
                <a:solidFill>
                  <a:srgbClr val="FF0000"/>
                </a:solidFill>
              </a:rPr>
              <a:t>denotes</a:t>
            </a:r>
            <a:r>
              <a:rPr lang="en-US" altLang="zh-CN" sz="1100" dirty="0" smtClean="0"/>
              <a:t> spike-based </a:t>
            </a:r>
            <a:r>
              <a:rPr lang="en-US" altLang="zh-CN" sz="1100" dirty="0"/>
              <a:t>accumulate </a:t>
            </a:r>
            <a:endParaRPr lang="zh-CN" altLang="en-US" sz="1100" dirty="0"/>
          </a:p>
        </p:txBody>
      </p:sp>
      <p:graphicFrame>
        <p:nvGraphicFramePr>
          <p:cNvPr id="22" name="对象 21"/>
          <p:cNvGraphicFramePr>
            <a:graphicFrameLocks noChangeAspect="1"/>
          </p:cNvGraphicFramePr>
          <p:nvPr/>
        </p:nvGraphicFramePr>
        <p:xfrm>
          <a:off x="4887799" y="4123596"/>
          <a:ext cx="6230071" cy="454555"/>
        </p:xfrm>
        <a:graphic>
          <a:graphicData uri="http://schemas.openxmlformats.org/presentationml/2006/ole">
            <mc:AlternateContent xmlns:mc="http://schemas.openxmlformats.org/markup-compatibility/2006">
              <mc:Choice xmlns:v="urn:schemas-microsoft-com:vml" Requires="v">
                <p:oleObj spid="_x0000_s3210" name="Equation" r:id="rId5" imgW="142036800" imgH="10363200" progId="Equation.DSMT4">
                  <p:embed/>
                </p:oleObj>
              </mc:Choice>
              <mc:Fallback>
                <p:oleObj name="Equation" r:id="rId5" imgW="142036800" imgH="10363200" progId="Equation.DSMT4">
                  <p:embed/>
                  <p:pic>
                    <p:nvPicPr>
                      <p:cNvPr id="0" name="对象 21"/>
                      <p:cNvPicPr/>
                      <p:nvPr/>
                    </p:nvPicPr>
                    <p:blipFill>
                      <a:blip r:embed="rId6"/>
                      <a:stretch>
                        <a:fillRect/>
                      </a:stretch>
                    </p:blipFill>
                    <p:spPr>
                      <a:xfrm>
                        <a:off x="4887799" y="4123596"/>
                        <a:ext cx="6230071" cy="454555"/>
                      </a:xfrm>
                      <a:prstGeom prst="rect">
                        <a:avLst/>
                      </a:prstGeom>
                    </p:spPr>
                  </p:pic>
                </p:oleObj>
              </mc:Fallback>
            </mc:AlternateContent>
          </a:graphicData>
        </a:graphic>
      </p:graphicFrame>
      <p:sp>
        <p:nvSpPr>
          <p:cNvPr id="23" name="矩形 22"/>
          <p:cNvSpPr/>
          <p:nvPr/>
        </p:nvSpPr>
        <p:spPr>
          <a:xfrm>
            <a:off x="4966880" y="3540449"/>
            <a:ext cx="6096000" cy="461665"/>
          </a:xfrm>
          <a:prstGeom prst="rect">
            <a:avLst/>
          </a:prstGeom>
        </p:spPr>
        <p:txBody>
          <a:bodyPr>
            <a:spAutoFit/>
          </a:bodyPr>
          <a:lstStyle/>
          <a:p>
            <a:r>
              <a:rPr lang="en-US" altLang="zh-CN" sz="1200" dirty="0"/>
              <a:t>where </a:t>
            </a:r>
            <a:r>
              <a:rPr lang="en-US" altLang="zh-CN" sz="1200" i="1" dirty="0" smtClean="0"/>
              <a:t>l</a:t>
            </a:r>
            <a:r>
              <a:rPr lang="en-US" altLang="zh-CN" sz="1200" dirty="0" smtClean="0"/>
              <a:t> </a:t>
            </a:r>
            <a:r>
              <a:rPr lang="en-US" altLang="zh-CN" sz="1200" dirty="0"/>
              <a:t>is a block/layer </a:t>
            </a:r>
            <a:r>
              <a:rPr lang="en-US" altLang="zh-CN" sz="1200" dirty="0" smtClean="0"/>
              <a:t>in, </a:t>
            </a:r>
            <a:r>
              <a:rPr lang="en-US" altLang="zh-CN" sz="1200" dirty="0"/>
              <a:t>fr is the firing rate of the input spike train of the block/layer and T is the simulation time step of spike </a:t>
            </a:r>
            <a:r>
              <a:rPr lang="en-US" altLang="zh-CN" sz="1200" dirty="0" smtClean="0"/>
              <a:t>neuron, Then,</a:t>
            </a:r>
            <a:endParaRPr lang="zh-CN" altLang="en-US" sz="1200" dirty="0"/>
          </a:p>
        </p:txBody>
      </p:sp>
      <p:sp>
        <p:nvSpPr>
          <p:cNvPr id="24" name="矩形 23"/>
          <p:cNvSpPr/>
          <p:nvPr/>
        </p:nvSpPr>
        <p:spPr>
          <a:xfrm>
            <a:off x="4583946" y="4678052"/>
            <a:ext cx="6861867" cy="338554"/>
          </a:xfrm>
          <a:prstGeom prst="rect">
            <a:avLst/>
          </a:prstGeom>
        </p:spPr>
        <p:txBody>
          <a:bodyPr wrap="square">
            <a:spAutoFit/>
          </a:bodyPr>
          <a:lstStyle/>
          <a:p>
            <a:r>
              <a:rPr lang="en-US" altLang="zh-CN" sz="1600" b="1" dirty="0" smtClean="0"/>
              <a:t>3. Verify the effectiveness of TDLN </a:t>
            </a:r>
            <a:endParaRPr lang="en-US" altLang="zh-CN" sz="1600" b="1" dirty="0"/>
          </a:p>
        </p:txBody>
      </p:sp>
      <p:pic>
        <p:nvPicPr>
          <p:cNvPr id="26" name="图片 25"/>
          <p:cNvPicPr>
            <a:picLocks noChangeAspect="1"/>
          </p:cNvPicPr>
          <p:nvPr/>
        </p:nvPicPr>
        <p:blipFill>
          <a:blip r:embed="rId7"/>
          <a:stretch>
            <a:fillRect/>
          </a:stretch>
        </p:blipFill>
        <p:spPr>
          <a:xfrm>
            <a:off x="5088074" y="4979735"/>
            <a:ext cx="1139622" cy="1878265"/>
          </a:xfrm>
          <a:prstGeom prst="rect">
            <a:avLst/>
          </a:prstGeom>
        </p:spPr>
      </p:pic>
      <p:cxnSp>
        <p:nvCxnSpPr>
          <p:cNvPr id="27" name="直接连接符 26"/>
          <p:cNvCxnSpPr/>
          <p:nvPr/>
        </p:nvCxnSpPr>
        <p:spPr>
          <a:xfrm flipH="1" flipV="1">
            <a:off x="6042661" y="5326380"/>
            <a:ext cx="975359" cy="116266"/>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018019" y="5186523"/>
            <a:ext cx="4099851" cy="461665"/>
          </a:xfrm>
          <a:prstGeom prst="rect">
            <a:avLst/>
          </a:prstGeom>
        </p:spPr>
        <p:txBody>
          <a:bodyPr wrap="square">
            <a:spAutoFit/>
          </a:bodyPr>
          <a:lstStyle/>
          <a:p>
            <a:r>
              <a:rPr lang="en-US" altLang="zh-CN" sz="1200" b="1" dirty="0" smtClean="0"/>
              <a:t>Replace the common Layer Norm by TDLN. Threshold- dependent</a:t>
            </a:r>
            <a:r>
              <a:rPr lang="en-US" altLang="zh-CN" sz="1200" b="1" dirty="0"/>
              <a:t> Layer normalization </a:t>
            </a:r>
            <a:r>
              <a:rPr lang="zh-CN" altLang="en-US" sz="1200" b="1" dirty="0"/>
              <a:t>（</a:t>
            </a:r>
            <a:r>
              <a:rPr lang="en-US" altLang="zh-CN" sz="1200" b="1" dirty="0"/>
              <a:t>TDLN</a:t>
            </a:r>
            <a:r>
              <a:rPr lang="zh-CN" altLang="en-US" sz="1200" b="1" dirty="0"/>
              <a:t>） </a:t>
            </a:r>
            <a:endParaRPr lang="en-US" altLang="zh-CN" sz="1200" b="1" dirty="0"/>
          </a:p>
        </p:txBody>
      </p:sp>
      <p:sp>
        <p:nvSpPr>
          <p:cNvPr id="32" name="矩形 31"/>
          <p:cNvSpPr/>
          <p:nvPr/>
        </p:nvSpPr>
        <p:spPr>
          <a:xfrm>
            <a:off x="5804071" y="5202873"/>
            <a:ext cx="528149" cy="230832"/>
          </a:xfrm>
          <a:prstGeom prst="rect">
            <a:avLst/>
          </a:prstGeom>
          <a:solidFill>
            <a:srgbClr val="FFFF00"/>
          </a:solidFill>
        </p:spPr>
        <p:txBody>
          <a:bodyPr wrap="square">
            <a:spAutoFit/>
          </a:bodyPr>
          <a:lstStyle/>
          <a:p>
            <a:r>
              <a:rPr lang="en-US" altLang="zh-CN" sz="900" b="1" dirty="0"/>
              <a:t>TDLN</a:t>
            </a:r>
            <a:endParaRPr lang="zh-CN" altLang="en-US" sz="9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 name="矩形 205"/>
          <p:cNvSpPr/>
          <p:nvPr/>
        </p:nvSpPr>
        <p:spPr>
          <a:xfrm>
            <a:off x="5180016" y="1270408"/>
            <a:ext cx="2057324" cy="487004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00" name="矩形 199"/>
          <p:cNvSpPr/>
          <p:nvPr/>
        </p:nvSpPr>
        <p:spPr>
          <a:xfrm>
            <a:off x="5443524" y="3610919"/>
            <a:ext cx="1627371" cy="19563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3" name="矩形 102"/>
          <p:cNvSpPr/>
          <p:nvPr/>
        </p:nvSpPr>
        <p:spPr>
          <a:xfrm>
            <a:off x="5450838" y="1313356"/>
            <a:ext cx="1627371" cy="15683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1"/>
          <a:stretch>
            <a:fillRect/>
          </a:stretch>
        </p:blipFill>
        <p:spPr>
          <a:xfrm>
            <a:off x="346655" y="98297"/>
            <a:ext cx="1904312" cy="784860"/>
          </a:xfrm>
          <a:prstGeom prst="rect">
            <a:avLst/>
          </a:prstGeom>
        </p:spPr>
      </p:pic>
      <p:sp>
        <p:nvSpPr>
          <p:cNvPr id="22" name="矩形 2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2" name="矩形 41"/>
          <p:cNvSpPr/>
          <p:nvPr/>
        </p:nvSpPr>
        <p:spPr>
          <a:xfrm>
            <a:off x="5524737" y="1787649"/>
            <a:ext cx="483816"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900" b="1" dirty="0">
                <a:solidFill>
                  <a:srgbClr val="FF0000"/>
                </a:solidFill>
              </a:rPr>
              <a:t>σ</a:t>
            </a:r>
            <a:r>
              <a:rPr lang="el-GR" altLang="zh-CN" sz="900" b="1" dirty="0" smtClean="0"/>
              <a:t>σ</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43" name="矩形 42"/>
          <p:cNvSpPr/>
          <p:nvPr/>
        </p:nvSpPr>
        <p:spPr>
          <a:xfrm>
            <a:off x="5524737" y="2160361"/>
            <a:ext cx="483816" cy="193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rPr>
              <a:t>R`</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44" name="矩形 43"/>
          <p:cNvSpPr/>
          <p:nvPr/>
        </p:nvSpPr>
        <p:spPr>
          <a:xfrm>
            <a:off x="6459655" y="1787649"/>
            <a:ext cx="483816"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rPr>
              <a:t>V`</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47" name="矩形 46"/>
          <p:cNvSpPr/>
          <p:nvPr/>
        </p:nvSpPr>
        <p:spPr>
          <a:xfrm>
            <a:off x="6459655" y="2160361"/>
            <a:ext cx="483816" cy="193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rPr>
              <a:t>K`</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8" name="流程图: 汇总连接 7"/>
          <p:cNvSpPr/>
          <p:nvPr/>
        </p:nvSpPr>
        <p:spPr>
          <a:xfrm>
            <a:off x="6135054" y="1503384"/>
            <a:ext cx="108000" cy="108000"/>
          </a:xfrm>
          <a:prstGeom prst="flowChartSummingJunc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肘形连接符 10"/>
          <p:cNvCxnSpPr>
            <a:stCxn id="42" idx="0"/>
            <a:endCxn id="8" idx="2"/>
          </p:cNvCxnSpPr>
          <p:nvPr/>
        </p:nvCxnSpPr>
        <p:spPr>
          <a:xfrm rot="5400000" flipH="1" flipV="1">
            <a:off x="5835717" y="1488313"/>
            <a:ext cx="230265" cy="3684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44" idx="0"/>
            <a:endCxn id="8" idx="6"/>
          </p:cNvCxnSpPr>
          <p:nvPr/>
        </p:nvCxnSpPr>
        <p:spPr>
          <a:xfrm rot="16200000" flipV="1">
            <a:off x="6357177" y="1443262"/>
            <a:ext cx="230265" cy="4585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2" idx="2"/>
            <a:endCxn id="43" idx="0"/>
          </p:cNvCxnSpPr>
          <p:nvPr/>
        </p:nvCxnSpPr>
        <p:spPr>
          <a:xfrm>
            <a:off x="5766645" y="1991827"/>
            <a:ext cx="0" cy="168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44" idx="2"/>
            <a:endCxn id="47" idx="0"/>
          </p:cNvCxnSpPr>
          <p:nvPr/>
        </p:nvCxnSpPr>
        <p:spPr>
          <a:xfrm>
            <a:off x="6701563" y="1991827"/>
            <a:ext cx="0" cy="168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5997777" y="2616631"/>
            <a:ext cx="461878" cy="1739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1000" b="1" dirty="0">
                <a:solidFill>
                  <a:srgbClr val="FF0000"/>
                </a:solidFill>
              </a:rPr>
              <a:t>μ</a:t>
            </a:r>
            <a:endParaRPr lang="zh-CN" altLang="en-US" sz="1000" b="1" dirty="0">
              <a:solidFill>
                <a:srgbClr val="FF0000"/>
              </a:solidFill>
              <a:latin typeface="Times New Roman" panose="02020603050405020304" pitchFamily="18" charset="0"/>
              <a:cs typeface="Times New Roman" panose="02020603050405020304" pitchFamily="18" charset="0"/>
            </a:endParaRPr>
          </a:p>
        </p:txBody>
      </p:sp>
      <p:cxnSp>
        <p:nvCxnSpPr>
          <p:cNvPr id="75" name="肘形连接符 74"/>
          <p:cNvCxnSpPr>
            <a:stCxn id="73" idx="0"/>
            <a:endCxn id="43" idx="2"/>
          </p:cNvCxnSpPr>
          <p:nvPr/>
        </p:nvCxnSpPr>
        <p:spPr>
          <a:xfrm rot="16200000" flipV="1">
            <a:off x="5866193" y="2254107"/>
            <a:ext cx="262976" cy="46207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73" idx="0"/>
            <a:endCxn id="47" idx="2"/>
          </p:cNvCxnSpPr>
          <p:nvPr/>
        </p:nvCxnSpPr>
        <p:spPr>
          <a:xfrm rot="5400000" flipH="1" flipV="1">
            <a:off x="6333651" y="2248720"/>
            <a:ext cx="262976" cy="47284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5887036" y="2986003"/>
            <a:ext cx="697280" cy="2086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rgbClr val="FF0000"/>
                </a:solidFill>
              </a:rPr>
              <a:t>L</a:t>
            </a:r>
            <a:r>
              <a:rPr lang="en-US" altLang="zh-CN" sz="800" b="1" dirty="0" smtClean="0">
                <a:solidFill>
                  <a:srgbClr val="FF0000"/>
                </a:solidFill>
              </a:rPr>
              <a:t>ayerNorm</a:t>
            </a:r>
            <a:endParaRPr lang="zh-CN" altLang="en-US" sz="800" b="1" dirty="0">
              <a:solidFill>
                <a:srgbClr val="FF0000"/>
              </a:solidFill>
              <a:latin typeface="Times New Roman" panose="02020603050405020304" pitchFamily="18" charset="0"/>
              <a:cs typeface="Times New Roman" panose="02020603050405020304" pitchFamily="18" charset="0"/>
            </a:endParaRPr>
          </a:p>
        </p:txBody>
      </p:sp>
      <p:cxnSp>
        <p:nvCxnSpPr>
          <p:cNvPr id="100" name="直接连接符 99"/>
          <p:cNvCxnSpPr>
            <a:endCxn id="94" idx="2"/>
          </p:cNvCxnSpPr>
          <p:nvPr/>
        </p:nvCxnSpPr>
        <p:spPr>
          <a:xfrm flipV="1">
            <a:off x="6232355" y="3194693"/>
            <a:ext cx="3321" cy="332907"/>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endCxn id="122" idx="0"/>
          </p:cNvCxnSpPr>
          <p:nvPr/>
        </p:nvCxnSpPr>
        <p:spPr>
          <a:xfrm flipH="1">
            <a:off x="6226282" y="3849916"/>
            <a:ext cx="6073" cy="264500"/>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94" idx="0"/>
            <a:endCxn id="73" idx="2"/>
          </p:cNvCxnSpPr>
          <p:nvPr/>
        </p:nvCxnSpPr>
        <p:spPr>
          <a:xfrm flipH="1" flipV="1">
            <a:off x="6228716" y="2790549"/>
            <a:ext cx="6960" cy="195454"/>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5620186" y="4404280"/>
            <a:ext cx="306460"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900" b="1" dirty="0" smtClean="0">
                <a:solidFill>
                  <a:srgbClr val="FF0000"/>
                </a:solidFill>
              </a:rPr>
              <a:t>σ</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118" name="矩形 117"/>
          <p:cNvSpPr/>
          <p:nvPr/>
        </p:nvSpPr>
        <p:spPr>
          <a:xfrm>
            <a:off x="5620187" y="4745500"/>
            <a:ext cx="306458" cy="193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rPr>
              <a:t>R</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119" name="矩形 118"/>
          <p:cNvSpPr/>
          <p:nvPr/>
        </p:nvSpPr>
        <p:spPr>
          <a:xfrm>
            <a:off x="6532488" y="4726743"/>
            <a:ext cx="306458"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rPr>
              <a:t>V</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120" name="矩形 119"/>
          <p:cNvSpPr/>
          <p:nvPr/>
        </p:nvSpPr>
        <p:spPr>
          <a:xfrm>
            <a:off x="6045462" y="4745500"/>
            <a:ext cx="306458" cy="193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dirty="0" smtClean="0">
                <a:solidFill>
                  <a:srgbClr val="FF0000"/>
                </a:solidFill>
              </a:rPr>
              <a:t>K</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121" name="矩形 120"/>
          <p:cNvSpPr/>
          <p:nvPr/>
        </p:nvSpPr>
        <p:spPr>
          <a:xfrm>
            <a:off x="6062200" y="4406445"/>
            <a:ext cx="784998"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a:solidFill>
                  <a:srgbClr val="FF0000"/>
                </a:solidFill>
              </a:rPr>
              <a:t>WKV</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122" name="流程图: 汇总连接 121"/>
          <p:cNvSpPr/>
          <p:nvPr/>
        </p:nvSpPr>
        <p:spPr>
          <a:xfrm>
            <a:off x="6172282" y="4114416"/>
            <a:ext cx="108000" cy="107566"/>
          </a:xfrm>
          <a:prstGeom prst="flowChartSummingJunc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8" name="肘形连接符 137"/>
          <p:cNvCxnSpPr>
            <a:stCxn id="117" idx="0"/>
            <a:endCxn id="122" idx="2"/>
          </p:cNvCxnSpPr>
          <p:nvPr/>
        </p:nvCxnSpPr>
        <p:spPr>
          <a:xfrm rot="5400000" flipH="1" flipV="1">
            <a:off x="5854809" y="4086807"/>
            <a:ext cx="236081" cy="39886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40"/>
          <p:cNvCxnSpPr>
            <a:endCxn id="122" idx="6"/>
          </p:cNvCxnSpPr>
          <p:nvPr/>
        </p:nvCxnSpPr>
        <p:spPr>
          <a:xfrm rot="10800000">
            <a:off x="6280282" y="4168200"/>
            <a:ext cx="503576" cy="236081"/>
          </a:xfrm>
          <a:prstGeom prst="bentConnector3">
            <a:avLst>
              <a:gd name="adj1" fmla="val 2225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18" idx="0"/>
            <a:endCxn id="117" idx="2"/>
          </p:cNvCxnSpPr>
          <p:nvPr/>
        </p:nvCxnSpPr>
        <p:spPr>
          <a:xfrm flipV="1">
            <a:off x="5773416" y="4608458"/>
            <a:ext cx="0" cy="13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20" idx="0"/>
          </p:cNvCxnSpPr>
          <p:nvPr/>
        </p:nvCxnSpPr>
        <p:spPr>
          <a:xfrm flipV="1">
            <a:off x="6198691" y="4618031"/>
            <a:ext cx="0" cy="127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stCxn id="119" idx="0"/>
          </p:cNvCxnSpPr>
          <p:nvPr/>
        </p:nvCxnSpPr>
        <p:spPr>
          <a:xfrm flipV="1">
            <a:off x="6685717" y="4618031"/>
            <a:ext cx="0" cy="10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5990462" y="5241534"/>
            <a:ext cx="461878" cy="1739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zh-CN" sz="1000" b="1" dirty="0">
                <a:solidFill>
                  <a:srgbClr val="FF0000"/>
                </a:solidFill>
              </a:rPr>
              <a:t>μ</a:t>
            </a:r>
            <a:endParaRPr lang="zh-CN" altLang="en-US" sz="1000" b="1" dirty="0">
              <a:solidFill>
                <a:srgbClr val="FF0000"/>
              </a:solidFill>
              <a:latin typeface="Times New Roman" panose="02020603050405020304" pitchFamily="18" charset="0"/>
              <a:cs typeface="Times New Roman" panose="02020603050405020304" pitchFamily="18" charset="0"/>
            </a:endParaRPr>
          </a:p>
        </p:txBody>
      </p:sp>
      <p:cxnSp>
        <p:nvCxnSpPr>
          <p:cNvPr id="153" name="肘形连接符 152"/>
          <p:cNvCxnSpPr/>
          <p:nvPr/>
        </p:nvCxnSpPr>
        <p:spPr>
          <a:xfrm rot="5400000" flipH="1" flipV="1">
            <a:off x="6309225" y="4845479"/>
            <a:ext cx="310613" cy="486261"/>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肘形连接符 155"/>
          <p:cNvCxnSpPr>
            <a:stCxn id="152" idx="0"/>
            <a:endCxn id="118" idx="2"/>
          </p:cNvCxnSpPr>
          <p:nvPr/>
        </p:nvCxnSpPr>
        <p:spPr>
          <a:xfrm rot="16200000" flipV="1">
            <a:off x="5846039" y="4866171"/>
            <a:ext cx="302740" cy="447985"/>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肘形连接符 158"/>
          <p:cNvCxnSpPr/>
          <p:nvPr/>
        </p:nvCxnSpPr>
        <p:spPr>
          <a:xfrm rot="16200000" flipV="1">
            <a:off x="6069649" y="5089781"/>
            <a:ext cx="302740" cy="765"/>
          </a:xfrm>
          <a:prstGeom prst="bentConnector3">
            <a:avLst>
              <a:gd name="adj1" fmla="val 6415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矩形 161"/>
          <p:cNvSpPr/>
          <p:nvPr/>
        </p:nvSpPr>
        <p:spPr>
          <a:xfrm>
            <a:off x="5873371" y="5689022"/>
            <a:ext cx="697280" cy="2086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dirty="0">
                <a:solidFill>
                  <a:srgbClr val="FF0000"/>
                </a:solidFill>
              </a:rPr>
              <a:t>L</a:t>
            </a:r>
            <a:r>
              <a:rPr lang="en-US" altLang="zh-CN" sz="800" b="1" dirty="0" smtClean="0">
                <a:solidFill>
                  <a:srgbClr val="FF0000"/>
                </a:solidFill>
              </a:rPr>
              <a:t>ayerNorm</a:t>
            </a:r>
            <a:endParaRPr lang="zh-CN" altLang="en-US" sz="800" b="1" dirty="0">
              <a:solidFill>
                <a:srgbClr val="FF0000"/>
              </a:solidFill>
              <a:latin typeface="Times New Roman" panose="02020603050405020304" pitchFamily="18" charset="0"/>
              <a:cs typeface="Times New Roman" panose="02020603050405020304" pitchFamily="18" charset="0"/>
            </a:endParaRPr>
          </a:p>
        </p:txBody>
      </p:sp>
      <p:cxnSp>
        <p:nvCxnSpPr>
          <p:cNvPr id="164" name="直接箭头连接符 163"/>
          <p:cNvCxnSpPr>
            <a:stCxn id="162" idx="0"/>
            <a:endCxn id="152" idx="2"/>
          </p:cNvCxnSpPr>
          <p:nvPr/>
        </p:nvCxnSpPr>
        <p:spPr>
          <a:xfrm flipH="1" flipV="1">
            <a:off x="6221401" y="5415452"/>
            <a:ext cx="610" cy="27357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V="1">
            <a:off x="6228715" y="5883852"/>
            <a:ext cx="674" cy="31736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肘形连接符 171"/>
          <p:cNvCxnSpPr>
            <a:endCxn id="223" idx="2"/>
          </p:cNvCxnSpPr>
          <p:nvPr/>
        </p:nvCxnSpPr>
        <p:spPr>
          <a:xfrm rot="16200000" flipV="1">
            <a:off x="4873863" y="4730798"/>
            <a:ext cx="2667358" cy="56129"/>
          </a:xfrm>
          <a:prstGeom prst="bentConnector4">
            <a:avLst>
              <a:gd name="adj1" fmla="val 959"/>
              <a:gd name="adj2" fmla="val 159334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肘形连接符 176"/>
          <p:cNvCxnSpPr>
            <a:endCxn id="179" idx="2"/>
          </p:cNvCxnSpPr>
          <p:nvPr/>
        </p:nvCxnSpPr>
        <p:spPr>
          <a:xfrm rot="16200000" flipV="1">
            <a:off x="5091340" y="2182968"/>
            <a:ext cx="2184528" cy="104007"/>
          </a:xfrm>
          <a:prstGeom prst="bentConnector4">
            <a:avLst>
              <a:gd name="adj1" fmla="val 797"/>
              <a:gd name="adj2" fmla="val 86164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流程图: 或者 178"/>
          <p:cNvSpPr/>
          <p:nvPr/>
        </p:nvSpPr>
        <p:spPr>
          <a:xfrm>
            <a:off x="6131600" y="1088708"/>
            <a:ext cx="108000" cy="10800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箭头连接符 186"/>
          <p:cNvCxnSpPr>
            <a:stCxn id="8" idx="0"/>
            <a:endCxn id="179" idx="4"/>
          </p:cNvCxnSpPr>
          <p:nvPr/>
        </p:nvCxnSpPr>
        <p:spPr>
          <a:xfrm flipH="1" flipV="1">
            <a:off x="6185600" y="1196708"/>
            <a:ext cx="3454" cy="3066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flipH="1" flipV="1">
            <a:off x="6176023" y="907097"/>
            <a:ext cx="3454" cy="163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矩形 201"/>
          <p:cNvSpPr/>
          <p:nvPr/>
        </p:nvSpPr>
        <p:spPr>
          <a:xfrm>
            <a:off x="5188363" y="1351912"/>
            <a:ext cx="966333" cy="319617"/>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smtClean="0">
                <a:solidFill>
                  <a:schemeClr val="tx1"/>
                </a:solidFill>
                <a:latin typeface="Times New Roman" panose="02020603050405020304" pitchFamily="18" charset="0"/>
                <a:cs typeface="Times New Roman" panose="02020603050405020304" pitchFamily="18" charset="0"/>
              </a:rPr>
              <a:t>Channel</a:t>
            </a:r>
            <a:endParaRPr lang="en-US" altLang="zh-CN" sz="9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900" dirty="0" smtClean="0">
                <a:solidFill>
                  <a:schemeClr val="tx1"/>
                </a:solidFill>
                <a:latin typeface="Times New Roman" panose="02020603050405020304" pitchFamily="18" charset="0"/>
                <a:cs typeface="Times New Roman" panose="02020603050405020304" pitchFamily="18" charset="0"/>
              </a:rPr>
              <a:t> Mixing</a:t>
            </a:r>
            <a:endParaRPr lang="en-US" altLang="zh-CN" sz="900" dirty="0" smtClean="0">
              <a:solidFill>
                <a:schemeClr val="tx1"/>
              </a:solidFill>
              <a:latin typeface="Times New Roman" panose="02020603050405020304" pitchFamily="18" charset="0"/>
              <a:cs typeface="Times New Roman" panose="02020603050405020304" pitchFamily="18" charset="0"/>
            </a:endParaRPr>
          </a:p>
        </p:txBody>
      </p:sp>
      <p:sp>
        <p:nvSpPr>
          <p:cNvPr id="203" name="矩形 202"/>
          <p:cNvSpPr/>
          <p:nvPr/>
        </p:nvSpPr>
        <p:spPr>
          <a:xfrm>
            <a:off x="5181047" y="3675174"/>
            <a:ext cx="966333" cy="319617"/>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smtClean="0">
                <a:solidFill>
                  <a:schemeClr val="tx1"/>
                </a:solidFill>
                <a:latin typeface="Times New Roman" panose="02020603050405020304" pitchFamily="18" charset="0"/>
                <a:cs typeface="Times New Roman" panose="02020603050405020304" pitchFamily="18" charset="0"/>
              </a:rPr>
              <a:t>Time</a:t>
            </a:r>
            <a:endParaRPr lang="en-US" altLang="zh-CN" sz="9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900" dirty="0" smtClean="0">
                <a:solidFill>
                  <a:schemeClr val="tx1"/>
                </a:solidFill>
                <a:latin typeface="Times New Roman" panose="02020603050405020304" pitchFamily="18" charset="0"/>
                <a:cs typeface="Times New Roman" panose="02020603050405020304" pitchFamily="18" charset="0"/>
              </a:rPr>
              <a:t> Mixing</a:t>
            </a:r>
            <a:endParaRPr lang="en-US" altLang="zh-CN" sz="900" dirty="0" smtClean="0">
              <a:solidFill>
                <a:schemeClr val="tx1"/>
              </a:solidFill>
              <a:latin typeface="Times New Roman" panose="02020603050405020304" pitchFamily="18" charset="0"/>
              <a:cs typeface="Times New Roman" panose="02020603050405020304" pitchFamily="18" charset="0"/>
            </a:endParaRPr>
          </a:p>
        </p:txBody>
      </p:sp>
      <p:pic>
        <p:nvPicPr>
          <p:cNvPr id="208" name="图片 207"/>
          <p:cNvPicPr>
            <a:picLocks noChangeAspect="1"/>
          </p:cNvPicPr>
          <p:nvPr/>
        </p:nvPicPr>
        <p:blipFill>
          <a:blip r:embed="rId2"/>
          <a:stretch>
            <a:fillRect/>
          </a:stretch>
        </p:blipFill>
        <p:spPr>
          <a:xfrm flipH="1">
            <a:off x="6164703" y="3741245"/>
            <a:ext cx="141807" cy="122383"/>
          </a:xfrm>
          <a:prstGeom prst="rect">
            <a:avLst/>
          </a:prstGeom>
        </p:spPr>
      </p:pic>
      <p:sp>
        <p:nvSpPr>
          <p:cNvPr id="223" name="流程图: 或者 222"/>
          <p:cNvSpPr/>
          <p:nvPr/>
        </p:nvSpPr>
        <p:spPr>
          <a:xfrm>
            <a:off x="6179477" y="3371184"/>
            <a:ext cx="108000" cy="10800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0" name="肘形连接符 229"/>
          <p:cNvCxnSpPr>
            <a:endCxn id="223" idx="6"/>
          </p:cNvCxnSpPr>
          <p:nvPr/>
        </p:nvCxnSpPr>
        <p:spPr>
          <a:xfrm rot="5400000" flipH="1" flipV="1">
            <a:off x="5948480" y="3705422"/>
            <a:ext cx="619235" cy="58760"/>
          </a:xfrm>
          <a:prstGeom prst="bentConnector4">
            <a:avLst>
              <a:gd name="adj1" fmla="val 1032"/>
              <a:gd name="adj2" fmla="val 78082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223" idx="4"/>
            <a:endCxn id="208" idx="0"/>
          </p:cNvCxnSpPr>
          <p:nvPr/>
        </p:nvCxnSpPr>
        <p:spPr>
          <a:xfrm>
            <a:off x="6233477" y="3479184"/>
            <a:ext cx="2129" cy="262061"/>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1" name="矩形 250"/>
          <p:cNvSpPr/>
          <p:nvPr/>
        </p:nvSpPr>
        <p:spPr>
          <a:xfrm>
            <a:off x="5968137" y="3911096"/>
            <a:ext cx="332142" cy="215444"/>
          </a:xfrm>
          <a:prstGeom prst="rect">
            <a:avLst/>
          </a:prstGeom>
        </p:spPr>
        <p:txBody>
          <a:bodyPr wrap="none">
            <a:spAutoFit/>
          </a:bodyPr>
          <a:lstStyle/>
          <a:p>
            <a:r>
              <a:rPr lang="zh-CN" altLang="en-US" sz="800" dirty="0" smtClean="0"/>
              <a:t>out</a:t>
            </a:r>
            <a:endParaRPr lang="zh-CN" altLang="en-US" sz="800" dirty="0"/>
          </a:p>
        </p:txBody>
      </p:sp>
      <p:pic>
        <p:nvPicPr>
          <p:cNvPr id="252" name="图片 251"/>
          <p:cNvPicPr>
            <a:picLocks noChangeAspect="1"/>
          </p:cNvPicPr>
          <p:nvPr/>
        </p:nvPicPr>
        <p:blipFill>
          <a:blip r:embed="rId2"/>
          <a:stretch>
            <a:fillRect/>
          </a:stretch>
        </p:blipFill>
        <p:spPr>
          <a:xfrm flipH="1">
            <a:off x="6122716" y="1356692"/>
            <a:ext cx="141807" cy="122383"/>
          </a:xfrm>
          <a:prstGeom prst="rect">
            <a:avLst/>
          </a:prstGeom>
        </p:spPr>
      </p:pic>
      <p:cxnSp>
        <p:nvCxnSpPr>
          <p:cNvPr id="253" name="肘形连接符 252"/>
          <p:cNvCxnSpPr>
            <a:stCxn id="8" idx="0"/>
            <a:endCxn id="179" idx="6"/>
          </p:cNvCxnSpPr>
          <p:nvPr/>
        </p:nvCxnSpPr>
        <p:spPr>
          <a:xfrm rot="5400000" flipH="1" flipV="1">
            <a:off x="6033989" y="1297773"/>
            <a:ext cx="360676" cy="50546"/>
          </a:xfrm>
          <a:prstGeom prst="bentConnector4">
            <a:avLst>
              <a:gd name="adj1" fmla="val 1357"/>
              <a:gd name="adj2" fmla="val 55226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0" name="图片 259"/>
          <p:cNvPicPr>
            <a:picLocks noChangeAspect="1"/>
          </p:cNvPicPr>
          <p:nvPr/>
        </p:nvPicPr>
        <p:blipFill>
          <a:blip r:embed="rId2"/>
          <a:stretch>
            <a:fillRect/>
          </a:stretch>
        </p:blipFill>
        <p:spPr>
          <a:xfrm flipH="1">
            <a:off x="7419076" y="5775202"/>
            <a:ext cx="148137" cy="122383"/>
          </a:xfrm>
          <a:prstGeom prst="rect">
            <a:avLst/>
          </a:prstGeom>
        </p:spPr>
      </p:pic>
      <p:sp>
        <p:nvSpPr>
          <p:cNvPr id="261" name="矩形 260"/>
          <p:cNvSpPr/>
          <p:nvPr/>
        </p:nvSpPr>
        <p:spPr>
          <a:xfrm>
            <a:off x="7278199" y="5676584"/>
            <a:ext cx="1009465" cy="319617"/>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chemeClr val="tx1"/>
                </a:solidFill>
                <a:latin typeface="Times New Roman" panose="02020603050405020304" pitchFamily="18" charset="0"/>
                <a:cs typeface="Times New Roman" panose="02020603050405020304" pitchFamily="18" charset="0"/>
              </a:rPr>
              <a:t>LIF</a:t>
            </a:r>
            <a:endParaRPr lang="en-US" altLang="zh-CN" sz="900" b="1" dirty="0" smtClean="0">
              <a:solidFill>
                <a:schemeClr val="tx1"/>
              </a:solidFill>
              <a:latin typeface="Times New Roman" panose="02020603050405020304" pitchFamily="18" charset="0"/>
              <a:cs typeface="Times New Roman" panose="02020603050405020304" pitchFamily="18" charset="0"/>
            </a:endParaRPr>
          </a:p>
        </p:txBody>
      </p:sp>
      <p:cxnSp>
        <p:nvCxnSpPr>
          <p:cNvPr id="263" name="直接箭头连接符 262"/>
          <p:cNvCxnSpPr/>
          <p:nvPr/>
        </p:nvCxnSpPr>
        <p:spPr>
          <a:xfrm>
            <a:off x="7355091" y="5542766"/>
            <a:ext cx="21369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4" name="矩形 263"/>
          <p:cNvSpPr/>
          <p:nvPr/>
        </p:nvSpPr>
        <p:spPr>
          <a:xfrm>
            <a:off x="7543446" y="5376709"/>
            <a:ext cx="1254175" cy="319617"/>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b="1" dirty="0" smtClean="0">
                <a:solidFill>
                  <a:schemeClr val="tx1"/>
                </a:solidFill>
                <a:latin typeface="Times New Roman" panose="02020603050405020304" pitchFamily="18" charset="0"/>
                <a:cs typeface="Times New Roman" panose="02020603050405020304" pitchFamily="18" charset="0"/>
              </a:rPr>
              <a:t>Residual Connection</a:t>
            </a:r>
            <a:endParaRPr lang="en-US" altLang="zh-CN" sz="900" b="1" dirty="0" smtClean="0">
              <a:solidFill>
                <a:schemeClr val="tx1"/>
              </a:solidFill>
              <a:latin typeface="Times New Roman" panose="02020603050405020304" pitchFamily="18" charset="0"/>
              <a:cs typeface="Times New Roman" panose="02020603050405020304" pitchFamily="18" charset="0"/>
            </a:endParaRPr>
          </a:p>
        </p:txBody>
      </p:sp>
      <p:sp>
        <p:nvSpPr>
          <p:cNvPr id="266" name="文本框 265"/>
          <p:cNvSpPr txBox="1"/>
          <p:nvPr/>
        </p:nvSpPr>
        <p:spPr>
          <a:xfrm>
            <a:off x="2550263" y="194428"/>
            <a:ext cx="4233595" cy="369332"/>
          </a:xfrm>
          <a:prstGeom prst="rect">
            <a:avLst/>
          </a:prstGeom>
          <a:noFill/>
        </p:spPr>
        <p:txBody>
          <a:bodyPr wrap="none" rtlCol="0">
            <a:spAutoFit/>
          </a:bodyPr>
          <a:lstStyle/>
          <a:p>
            <a:r>
              <a:rPr lang="en-US" altLang="zh-CN" b="1" dirty="0" smtClean="0">
                <a:latin typeface="Times New Roman" panose="02020603050405020304" pitchFamily="18" charset="0"/>
                <a:cs typeface="Times New Roman" panose="02020603050405020304" pitchFamily="18" charset="0"/>
              </a:rPr>
              <a:t>SRWKV</a:t>
            </a:r>
            <a:r>
              <a:rPr lang="zh-CN" alt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SPIKFORMER On RWKV</a:t>
            </a:r>
            <a:r>
              <a:rPr lang="zh-CN" altLang="en-US" b="1" dirty="0" smtClean="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sp>
        <p:nvSpPr>
          <p:cNvPr id="267" name="矩形 266"/>
          <p:cNvSpPr/>
          <p:nvPr/>
        </p:nvSpPr>
        <p:spPr>
          <a:xfrm>
            <a:off x="1029156" y="2511609"/>
            <a:ext cx="2057324" cy="15152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68" name="矩形 267"/>
          <p:cNvSpPr/>
          <p:nvPr/>
        </p:nvSpPr>
        <p:spPr>
          <a:xfrm>
            <a:off x="1507196" y="5455867"/>
            <a:ext cx="1133475" cy="4000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Times New Roman" panose="02020603050405020304" pitchFamily="18" charset="0"/>
                <a:cs typeface="Times New Roman" panose="02020603050405020304" pitchFamily="18" charset="0"/>
              </a:rPr>
              <a:t>sequence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69" name="矩形 268"/>
          <p:cNvSpPr/>
          <p:nvPr/>
        </p:nvSpPr>
        <p:spPr>
          <a:xfrm>
            <a:off x="1327576" y="4716857"/>
            <a:ext cx="1492716" cy="5268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Times New Roman" panose="02020603050405020304" pitchFamily="18" charset="0"/>
                <a:cs typeface="Times New Roman" panose="02020603050405020304" pitchFamily="18" charset="0"/>
              </a:rPr>
              <a:t>Word</a:t>
            </a:r>
            <a:endParaRPr lang="en-US" altLang="zh-CN" sz="12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1200" dirty="0" smtClean="0">
                <a:solidFill>
                  <a:schemeClr val="tx1"/>
                </a:solidFill>
                <a:latin typeface="Times New Roman" panose="02020603050405020304" pitchFamily="18" charset="0"/>
                <a:cs typeface="Times New Roman" panose="02020603050405020304" pitchFamily="18" charset="0"/>
              </a:rPr>
              <a:t>Embedding</a:t>
            </a:r>
            <a:endParaRPr lang="en-US" altLang="zh-CN" sz="1200" dirty="0" smtClean="0">
              <a:solidFill>
                <a:schemeClr val="tx1"/>
              </a:solidFill>
              <a:latin typeface="Times New Roman" panose="02020603050405020304" pitchFamily="18" charset="0"/>
              <a:cs typeface="Times New Roman" panose="02020603050405020304" pitchFamily="18" charset="0"/>
            </a:endParaRPr>
          </a:p>
        </p:txBody>
      </p:sp>
      <p:cxnSp>
        <p:nvCxnSpPr>
          <p:cNvPr id="270" name="直接箭头连接符 269"/>
          <p:cNvCxnSpPr>
            <a:stCxn id="268" idx="0"/>
            <a:endCxn id="269" idx="2"/>
          </p:cNvCxnSpPr>
          <p:nvPr/>
        </p:nvCxnSpPr>
        <p:spPr>
          <a:xfrm flipV="1">
            <a:off x="2073934" y="5243698"/>
            <a:ext cx="0" cy="2121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1" name="矩形 270"/>
          <p:cNvSpPr/>
          <p:nvPr/>
        </p:nvSpPr>
        <p:spPr>
          <a:xfrm>
            <a:off x="1507196" y="3434262"/>
            <a:ext cx="1133475" cy="4000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Times New Roman" panose="02020603050405020304" pitchFamily="18" charset="0"/>
                <a:cs typeface="Times New Roman" panose="02020603050405020304" pitchFamily="18" charset="0"/>
              </a:rPr>
              <a:t>Time-</a:t>
            </a:r>
            <a:endParaRPr lang="en-US" altLang="zh-CN" sz="14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1100" dirty="0" smtClean="0">
                <a:solidFill>
                  <a:schemeClr val="tx1"/>
                </a:solidFill>
                <a:latin typeface="Times New Roman" panose="02020603050405020304" pitchFamily="18" charset="0"/>
                <a:cs typeface="Times New Roman" panose="02020603050405020304" pitchFamily="18" charset="0"/>
              </a:rPr>
              <a:t>Mixing</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272" name="矩形 271"/>
          <p:cNvSpPr/>
          <p:nvPr/>
        </p:nvSpPr>
        <p:spPr>
          <a:xfrm>
            <a:off x="1507196" y="2786386"/>
            <a:ext cx="1133475" cy="4000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latin typeface="Times New Roman" panose="02020603050405020304" pitchFamily="18" charset="0"/>
                <a:cs typeface="Times New Roman" panose="02020603050405020304" pitchFamily="18" charset="0"/>
              </a:rPr>
              <a:t>Channel-</a:t>
            </a:r>
            <a:endParaRPr lang="en-US" altLang="zh-CN" sz="12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1200" dirty="0" smtClean="0">
                <a:solidFill>
                  <a:schemeClr val="tx1"/>
                </a:solidFill>
                <a:latin typeface="Times New Roman" panose="02020603050405020304" pitchFamily="18" charset="0"/>
                <a:cs typeface="Times New Roman" panose="02020603050405020304" pitchFamily="18" charset="0"/>
              </a:rPr>
              <a:t>Mixing</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73" name="直接箭头连接符 272"/>
          <p:cNvCxnSpPr>
            <a:stCxn id="277" idx="0"/>
          </p:cNvCxnSpPr>
          <p:nvPr/>
        </p:nvCxnSpPr>
        <p:spPr>
          <a:xfrm flipH="1" flipV="1">
            <a:off x="2073933" y="3834312"/>
            <a:ext cx="1" cy="295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4" name="矩形 273"/>
          <p:cNvSpPr/>
          <p:nvPr/>
        </p:nvSpPr>
        <p:spPr>
          <a:xfrm>
            <a:off x="1128584" y="1795285"/>
            <a:ext cx="1890700" cy="5268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Times New Roman" panose="02020603050405020304" pitchFamily="18" charset="0"/>
                <a:cs typeface="Times New Roman" panose="02020603050405020304" pitchFamily="18" charset="0"/>
              </a:rPr>
              <a:t>Downstream</a:t>
            </a:r>
            <a:endParaRPr lang="en-US" altLang="zh-CN" sz="14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1400" dirty="0" smtClean="0">
                <a:solidFill>
                  <a:schemeClr val="tx1"/>
                </a:solidFill>
                <a:latin typeface="Times New Roman" panose="02020603050405020304" pitchFamily="18" charset="0"/>
                <a:cs typeface="Times New Roman" panose="02020603050405020304" pitchFamily="18" charset="0"/>
              </a:rPr>
              <a:t>Head</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275" name="直接箭头连接符 274"/>
          <p:cNvCxnSpPr>
            <a:stCxn id="272" idx="0"/>
            <a:endCxn id="274" idx="2"/>
          </p:cNvCxnSpPr>
          <p:nvPr/>
        </p:nvCxnSpPr>
        <p:spPr>
          <a:xfrm flipV="1">
            <a:off x="2073934" y="2322126"/>
            <a:ext cx="0" cy="464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6" name="文本框 275"/>
          <p:cNvSpPr txBox="1"/>
          <p:nvPr/>
        </p:nvSpPr>
        <p:spPr>
          <a:xfrm>
            <a:off x="1040676" y="2522051"/>
            <a:ext cx="645882" cy="276999"/>
          </a:xfrm>
          <a:prstGeom prst="rect">
            <a:avLst/>
          </a:prstGeom>
          <a:noFill/>
        </p:spPr>
        <p:txBody>
          <a:bodyPr wrap="none" rtlCol="0">
            <a:spAutoFit/>
          </a:bodyPr>
          <a:lstStyle/>
          <a:p>
            <a:r>
              <a:rPr lang="en-US" altLang="zh-CN" sz="1200" dirty="0" smtClean="0">
                <a:latin typeface="Times New Roman" panose="02020603050405020304" pitchFamily="18" charset="0"/>
                <a:cs typeface="Times New Roman" panose="02020603050405020304" pitchFamily="18" charset="0"/>
              </a:rPr>
              <a:t>RWKV</a:t>
            </a:r>
            <a:endParaRPr lang="zh-CN" altLang="en-US" sz="1200" dirty="0">
              <a:latin typeface="Times New Roman" panose="02020603050405020304" pitchFamily="18" charset="0"/>
              <a:cs typeface="Times New Roman" panose="02020603050405020304" pitchFamily="18" charset="0"/>
            </a:endParaRPr>
          </a:p>
        </p:txBody>
      </p:sp>
      <p:sp>
        <p:nvSpPr>
          <p:cNvPr id="277" name="矩形 276"/>
          <p:cNvSpPr/>
          <p:nvPr/>
        </p:nvSpPr>
        <p:spPr>
          <a:xfrm>
            <a:off x="1507196" y="4129927"/>
            <a:ext cx="1133475" cy="4000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Times New Roman" panose="02020603050405020304" pitchFamily="18" charset="0"/>
                <a:cs typeface="Times New Roman" panose="02020603050405020304" pitchFamily="18" charset="0"/>
              </a:rPr>
              <a:t>ATan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278" name="直接箭头连接符 277"/>
          <p:cNvCxnSpPr>
            <a:stCxn id="269" idx="0"/>
            <a:endCxn id="277" idx="2"/>
          </p:cNvCxnSpPr>
          <p:nvPr/>
        </p:nvCxnSpPr>
        <p:spPr>
          <a:xfrm flipV="1">
            <a:off x="2073934" y="4529977"/>
            <a:ext cx="0" cy="1868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0" name="右箭头 279"/>
          <p:cNvSpPr/>
          <p:nvPr/>
        </p:nvSpPr>
        <p:spPr>
          <a:xfrm>
            <a:off x="3741944" y="2808261"/>
            <a:ext cx="793750" cy="863096"/>
          </a:xfrm>
          <a:prstGeom prst="rightArrow">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5" name="标题 1"/>
          <p:cNvSpPr>
            <a:spLocks noGrp="1"/>
          </p:cNvSpPr>
          <p:nvPr>
            <p:ph type="title" idx="4294967295"/>
          </p:nvPr>
        </p:nvSpPr>
        <p:spPr>
          <a:xfrm>
            <a:off x="330200" y="-93133"/>
            <a:ext cx="5825067" cy="1320800"/>
          </a:xfrm>
        </p:spPr>
        <p:txBody>
          <a:bodyPr anchor="ctr"/>
          <a:lstStyle/>
          <a:p>
            <a:pPr defTabSz="914400"/>
            <a:r>
              <a:rPr lang="zh-CN" altLang="en-US" sz="2665" b="1" dirty="0">
                <a:latin typeface="微软雅黑" panose="020B0503020204020204" pitchFamily="34" charset="-122"/>
                <a:ea typeface="微软雅黑" panose="020B0503020204020204" pitchFamily="34" charset="-122"/>
              </a:rPr>
              <a:t>类脑算法研究成果－类脑大模型</a:t>
            </a:r>
            <a:endParaRPr lang="zh-CN" altLang="en-US" sz="2665"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382905" y="1141730"/>
            <a:ext cx="10992485" cy="1614805"/>
          </a:xfrm>
          <a:prstGeom prst="rect">
            <a:avLst/>
          </a:prstGeom>
          <a:noFill/>
        </p:spPr>
        <p:txBody>
          <a:bodyPr wrap="square" rtlCol="0" anchor="t">
            <a:spAutoFit/>
          </a:bodyPr>
          <a:lstStyle/>
          <a:p>
            <a:pPr marL="285750" indent="-285750" algn="l">
              <a:lnSpc>
                <a:spcPct val="150000"/>
              </a:lnSpc>
              <a:buChar char="•"/>
            </a:pPr>
            <a:r>
              <a:rPr lang="zh-CN" altLang="en-US" b="1" dirty="0">
                <a:latin typeface="宋体" panose="02010600030101010101" pitchFamily="2" charset="-122"/>
                <a:ea typeface="宋体" panose="02010600030101010101" pitchFamily="2" charset="-122"/>
                <a:sym typeface="+mn-ea"/>
              </a:rPr>
              <a:t>类脑大模型介绍</a:t>
            </a:r>
            <a:endParaRPr lang="zh-CN" altLang="en-US" b="1" dirty="0">
              <a:latin typeface="宋体" panose="02010600030101010101" pitchFamily="2" charset="-122"/>
              <a:ea typeface="宋体" panose="02010600030101010101" pitchFamily="2" charset="-122"/>
              <a:sym typeface="+mn-ea"/>
            </a:endParaRPr>
          </a:p>
          <a:p>
            <a:pPr indent="0" algn="l">
              <a:lnSpc>
                <a:spcPct val="150000"/>
              </a:lnSpc>
              <a:buNone/>
            </a:pPr>
            <a:r>
              <a:rPr lang="zh-CN" altLang="en-US" sz="1600" dirty="0">
                <a:latin typeface="宋体" panose="02010600030101010101" pitchFamily="2" charset="-122"/>
                <a:ea typeface="宋体" panose="02010600030101010101" pitchFamily="2" charset="-122"/>
                <a:sym typeface="+mn-ea"/>
              </a:rPr>
              <a:t>类脑大模型，是使用基于类脑相关的理论体系，对已有的大模型进行类脑化改造，实现其相应稀疏计算、低功耗的特性。或在一定程度上提升基础模型的推理效果。</a:t>
            </a:r>
            <a:endParaRPr lang="zh-CN" altLang="en-US" sz="1600" dirty="0">
              <a:latin typeface="宋体" panose="02010600030101010101" pitchFamily="2" charset="-122"/>
              <a:ea typeface="宋体" panose="02010600030101010101" pitchFamily="2" charset="-122"/>
              <a:sym typeface="+mn-ea"/>
            </a:endParaRPr>
          </a:p>
          <a:p>
            <a:pPr indent="0" algn="l">
              <a:lnSpc>
                <a:spcPct val="150000"/>
              </a:lnSpc>
              <a:buNone/>
            </a:pPr>
            <a:endParaRPr lang="zh-CN" altLang="en-US" sz="1600" dirty="0">
              <a:latin typeface="宋体" panose="02010600030101010101" pitchFamily="2" charset="-122"/>
              <a:ea typeface="宋体" panose="02010600030101010101" pitchFamily="2" charset="-122"/>
              <a:sym typeface="+mn-ea"/>
            </a:endParaRPr>
          </a:p>
        </p:txBody>
      </p:sp>
      <p:sp>
        <p:nvSpPr>
          <p:cNvPr id="4" name="文本框 3"/>
          <p:cNvSpPr txBox="1"/>
          <p:nvPr/>
        </p:nvSpPr>
        <p:spPr>
          <a:xfrm>
            <a:off x="388620" y="2367280"/>
            <a:ext cx="9839325" cy="829945"/>
          </a:xfrm>
          <a:prstGeom prst="rect">
            <a:avLst/>
          </a:prstGeom>
          <a:noFill/>
        </p:spPr>
        <p:txBody>
          <a:bodyPr wrap="square" rtlCol="0" anchor="t">
            <a:spAutoFit/>
          </a:bodyPr>
          <a:lstStyle/>
          <a:p>
            <a:pPr indent="0" algn="l">
              <a:lnSpc>
                <a:spcPct val="150000"/>
              </a:lnSpc>
              <a:buNone/>
            </a:pPr>
            <a:r>
              <a:rPr lang="zh-CN" altLang="en-US" sz="1600" b="1" dirty="0">
                <a:latin typeface="宋体" panose="02010600030101010101" pitchFamily="2" charset="-122"/>
                <a:ea typeface="宋体" panose="02010600030101010101" pitchFamily="2" charset="-122"/>
                <a:sym typeface="+mn-ea"/>
              </a:rPr>
              <a:t>１</a:t>
            </a:r>
            <a:r>
              <a:rPr lang="en-US" altLang="zh-CN" sz="1600" b="1" dirty="0">
                <a:latin typeface="宋体" panose="02010600030101010101" pitchFamily="2" charset="-122"/>
                <a:ea typeface="宋体" panose="02010600030101010101" pitchFamily="2" charset="-122"/>
                <a:sym typeface="+mn-ea"/>
              </a:rPr>
              <a:t>.</a:t>
            </a:r>
            <a:r>
              <a:rPr lang="zh-CN" altLang="en-US" sz="1600" b="1" dirty="0">
                <a:latin typeface="宋体" panose="02010600030101010101" pitchFamily="2" charset="-122"/>
                <a:ea typeface="宋体" panose="02010600030101010101" pitchFamily="2" charset="-122"/>
                <a:sym typeface="+mn-ea"/>
              </a:rPr>
              <a:t>视觉任务（ＣＶ）大模型结构改造。</a:t>
            </a:r>
            <a:endParaRPr lang="zh-CN" altLang="en-US" sz="1600" b="1" dirty="0">
              <a:latin typeface="宋体" panose="02010600030101010101" pitchFamily="2" charset="-122"/>
              <a:ea typeface="宋体" panose="02010600030101010101" pitchFamily="2" charset="-122"/>
              <a:sym typeface="+mn-ea"/>
            </a:endParaRPr>
          </a:p>
          <a:p>
            <a:pPr indent="0" algn="l">
              <a:lnSpc>
                <a:spcPct val="150000"/>
              </a:lnSpc>
              <a:buNone/>
            </a:pPr>
            <a:r>
              <a:rPr lang="zh-CN" altLang="en-US" sz="1600" b="1" dirty="0">
                <a:latin typeface="宋体" panose="02010600030101010101" pitchFamily="2" charset="-122"/>
                <a:ea typeface="宋体" panose="02010600030101010101" pitchFamily="2" charset="-122"/>
                <a:sym typeface="+mn-ea"/>
              </a:rPr>
              <a:t>挑战旨在改造后的模型可得到更低的理论计算功耗降低，同时使模型性能接近</a:t>
            </a:r>
            <a:r>
              <a:rPr lang="en-US" altLang="zh-CN" sz="1600" b="1" dirty="0">
                <a:latin typeface="宋体" panose="02010600030101010101" pitchFamily="2" charset="-122"/>
                <a:ea typeface="宋体" panose="02010600030101010101" pitchFamily="2" charset="-122"/>
                <a:sym typeface="+mn-ea"/>
              </a:rPr>
              <a:t>ANN</a:t>
            </a:r>
            <a:r>
              <a:rPr lang="zh-CN" altLang="en-US" sz="1600" b="1" dirty="0">
                <a:latin typeface="宋体" panose="02010600030101010101" pitchFamily="2" charset="-122"/>
                <a:ea typeface="宋体" panose="02010600030101010101" pitchFamily="2" charset="-122"/>
                <a:sym typeface="+mn-ea"/>
              </a:rPr>
              <a:t>可相比的表现。</a:t>
            </a:r>
            <a:endParaRPr lang="zh-CN" altLang="en-US" sz="1600" b="1" dirty="0">
              <a:latin typeface="宋体" panose="02010600030101010101" pitchFamily="2" charset="-122"/>
              <a:ea typeface="宋体" panose="02010600030101010101" pitchFamily="2" charset="-122"/>
              <a:sym typeface="+mn-ea"/>
            </a:endParaRPr>
          </a:p>
        </p:txBody>
      </p:sp>
      <p:pic>
        <p:nvPicPr>
          <p:cNvPr id="5" name="图片 4"/>
          <p:cNvPicPr>
            <a:picLocks noChangeAspect="1"/>
          </p:cNvPicPr>
          <p:nvPr/>
        </p:nvPicPr>
        <p:blipFill>
          <a:blip r:embed="rId1"/>
          <a:stretch>
            <a:fillRect/>
          </a:stretch>
        </p:blipFill>
        <p:spPr>
          <a:xfrm>
            <a:off x="2278341" y="3383625"/>
            <a:ext cx="3062757" cy="3236039"/>
          </a:xfrm>
          <a:prstGeom prst="rect">
            <a:avLst/>
          </a:prstGeom>
        </p:spPr>
      </p:pic>
      <p:pic>
        <p:nvPicPr>
          <p:cNvPr id="6" name="图片 5"/>
          <p:cNvPicPr>
            <a:picLocks noChangeAspect="1"/>
          </p:cNvPicPr>
          <p:nvPr/>
        </p:nvPicPr>
        <p:blipFill>
          <a:blip r:embed="rId2"/>
          <a:stretch>
            <a:fillRect/>
          </a:stretch>
        </p:blipFill>
        <p:spPr>
          <a:xfrm>
            <a:off x="449289" y="3145514"/>
            <a:ext cx="1275369" cy="3683873"/>
          </a:xfrm>
          <a:prstGeom prst="rect">
            <a:avLst/>
          </a:prstGeom>
        </p:spPr>
      </p:pic>
      <p:sp>
        <p:nvSpPr>
          <p:cNvPr id="7" name="右箭头 6"/>
          <p:cNvSpPr/>
          <p:nvPr/>
        </p:nvSpPr>
        <p:spPr>
          <a:xfrm>
            <a:off x="1944370" y="4981575"/>
            <a:ext cx="334010" cy="255270"/>
          </a:xfrm>
          <a:prstGeom prst="rightArrow">
            <a:avLst/>
          </a:prstGeom>
          <a:solidFill>
            <a:schemeClr val="bg1">
              <a:lumMod val="65000"/>
            </a:scheme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3"/>
          <a:stretch>
            <a:fillRect/>
          </a:stretch>
        </p:blipFill>
        <p:spPr>
          <a:xfrm>
            <a:off x="5989955" y="3599180"/>
            <a:ext cx="5586095" cy="2806065"/>
          </a:xfrm>
          <a:prstGeom prst="rect">
            <a:avLst/>
          </a:prstGeom>
        </p:spPr>
      </p:pic>
      <p:sp>
        <p:nvSpPr>
          <p:cNvPr id="14" name="右箭头 13"/>
          <p:cNvSpPr/>
          <p:nvPr/>
        </p:nvSpPr>
        <p:spPr>
          <a:xfrm>
            <a:off x="7777480" y="4794885"/>
            <a:ext cx="164465" cy="187325"/>
          </a:xfrm>
          <a:prstGeom prst="rightArrow">
            <a:avLst/>
          </a:prstGeom>
          <a:solidFill>
            <a:schemeClr val="bg1">
              <a:lumMod val="85000"/>
            </a:schemeClr>
          </a:solidFill>
          <a:ln w="1270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0" name="矩形 19"/>
          <p:cNvSpPr/>
          <p:nvPr/>
        </p:nvSpPr>
        <p:spPr>
          <a:xfrm>
            <a:off x="689328" y="3108311"/>
            <a:ext cx="79502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smtClean="0"/>
              <a:t>原始架构</a:t>
            </a:r>
            <a:endParaRPr lang="zh-CN" altLang="en-US" sz="1200" b="1" dirty="0" smtClean="0"/>
          </a:p>
        </p:txBody>
      </p:sp>
      <p:sp>
        <p:nvSpPr>
          <p:cNvPr id="15" name="矩形 14"/>
          <p:cNvSpPr/>
          <p:nvPr/>
        </p:nvSpPr>
        <p:spPr>
          <a:xfrm>
            <a:off x="6604353" y="3272776"/>
            <a:ext cx="79502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smtClean="0"/>
              <a:t>原始架构</a:t>
            </a:r>
            <a:endParaRPr lang="zh-CN" altLang="en-US" sz="1200" b="1" dirty="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8715" name="标题 1"/>
          <p:cNvSpPr>
            <a:spLocks noGrp="1"/>
          </p:cNvSpPr>
          <p:nvPr>
            <p:ph type="title" idx="4294967295"/>
          </p:nvPr>
        </p:nvSpPr>
        <p:spPr>
          <a:xfrm>
            <a:off x="330200" y="-93133"/>
            <a:ext cx="5825067" cy="1320800"/>
          </a:xfrm>
        </p:spPr>
        <p:txBody>
          <a:bodyPr anchor="ctr"/>
          <a:lstStyle/>
          <a:p>
            <a:pPr defTabSz="914400"/>
            <a:r>
              <a:rPr lang="zh-CN" altLang="en-US" sz="2665" b="1" dirty="0">
                <a:latin typeface="微软雅黑" panose="020B0503020204020204" pitchFamily="34" charset="-122"/>
                <a:ea typeface="微软雅黑" panose="020B0503020204020204" pitchFamily="34" charset="-122"/>
              </a:rPr>
              <a:t>类脑算法研究成果－</a:t>
            </a:r>
            <a:r>
              <a:rPr lang="zh-CN" altLang="en-US" sz="2665" b="1" dirty="0">
                <a:latin typeface="微软雅黑" panose="020B0503020204020204" pitchFamily="34" charset="-122"/>
                <a:ea typeface="微软雅黑" panose="020B0503020204020204" pitchFamily="34" charset="-122"/>
                <a:sym typeface="+mn-ea"/>
              </a:rPr>
              <a:t>类脑大模型</a:t>
            </a:r>
            <a:endParaRPr lang="zh-CN" altLang="en-US" sz="2665"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94945" y="975995"/>
            <a:ext cx="6096000" cy="460375"/>
          </a:xfrm>
          <a:prstGeom prst="rect">
            <a:avLst/>
          </a:prstGeom>
          <a:noFill/>
        </p:spPr>
        <p:txBody>
          <a:bodyPr wrap="square" rtlCol="0" anchor="t">
            <a:spAutoFit/>
          </a:bodyPr>
          <a:lstStyle/>
          <a:p>
            <a:pPr indent="0" algn="l">
              <a:lnSpc>
                <a:spcPct val="150000"/>
              </a:lnSpc>
              <a:buNone/>
            </a:pPr>
            <a:r>
              <a:rPr lang="zh-CN" altLang="en-US" sz="1600" b="1" dirty="0">
                <a:latin typeface="宋体" panose="02010600030101010101" pitchFamily="2" charset="-122"/>
                <a:ea typeface="宋体" panose="02010600030101010101" pitchFamily="2" charset="-122"/>
                <a:sym typeface="+mn-ea"/>
              </a:rPr>
              <a:t>２</a:t>
            </a:r>
            <a:r>
              <a:rPr lang="en-US" altLang="zh-CN" sz="1600" b="1" dirty="0">
                <a:latin typeface="宋体" panose="02010600030101010101" pitchFamily="2" charset="-122"/>
                <a:ea typeface="宋体" panose="02010600030101010101" pitchFamily="2" charset="-122"/>
                <a:sym typeface="+mn-ea"/>
              </a:rPr>
              <a:t>.</a:t>
            </a:r>
            <a:r>
              <a:rPr lang="zh-CN" altLang="en-US" sz="1600" b="1" dirty="0">
                <a:latin typeface="宋体" panose="02010600030101010101" pitchFamily="2" charset="-122"/>
                <a:ea typeface="宋体" panose="02010600030101010101" pitchFamily="2" charset="-122"/>
                <a:sym typeface="+mn-ea"/>
              </a:rPr>
              <a:t>大语言（ＮＬＰ）模型结构类脑化改造。</a:t>
            </a:r>
            <a:endParaRPr lang="zh-CN" altLang="en-US" sz="1600" b="1" dirty="0">
              <a:latin typeface="宋体" panose="02010600030101010101" pitchFamily="2" charset="-122"/>
              <a:ea typeface="宋体" panose="02010600030101010101" pitchFamily="2" charset="-122"/>
              <a:sym typeface="+mn-ea"/>
            </a:endParaRPr>
          </a:p>
        </p:txBody>
      </p:sp>
      <p:sp>
        <p:nvSpPr>
          <p:cNvPr id="206" name="矩形 205"/>
          <p:cNvSpPr/>
          <p:nvPr/>
        </p:nvSpPr>
        <p:spPr>
          <a:xfrm>
            <a:off x="9484047" y="1227616"/>
            <a:ext cx="2057324" cy="487004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00" name="矩形 199"/>
          <p:cNvSpPr/>
          <p:nvPr/>
        </p:nvSpPr>
        <p:spPr>
          <a:xfrm>
            <a:off x="9747555" y="3568127"/>
            <a:ext cx="1627371" cy="19563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03" name="矩形 102"/>
          <p:cNvSpPr/>
          <p:nvPr/>
        </p:nvSpPr>
        <p:spPr>
          <a:xfrm>
            <a:off x="9754869" y="1270564"/>
            <a:ext cx="1627371" cy="15683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7" name="矩形 16"/>
          <p:cNvSpPr/>
          <p:nvPr/>
        </p:nvSpPr>
        <p:spPr>
          <a:xfrm flipV="1">
            <a:off x="541099" y="6091269"/>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2" name="矩形 41"/>
          <p:cNvSpPr/>
          <p:nvPr/>
        </p:nvSpPr>
        <p:spPr>
          <a:xfrm>
            <a:off x="9828768" y="1744857"/>
            <a:ext cx="483816"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altLang="zh-CN" sz="900" b="1" dirty="0">
                <a:solidFill>
                  <a:srgbClr val="FF0000"/>
                </a:solidFill>
              </a:rPr>
              <a:t>σ</a:t>
            </a:r>
            <a:r>
              <a:rPr lang="el-GR" altLang="zh-CN" sz="900" b="1" dirty="0" smtClean="0"/>
              <a:t>σ</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43" name="矩形 42"/>
          <p:cNvSpPr/>
          <p:nvPr/>
        </p:nvSpPr>
        <p:spPr>
          <a:xfrm>
            <a:off x="9828768" y="2117569"/>
            <a:ext cx="483816" cy="193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smtClean="0">
                <a:solidFill>
                  <a:srgbClr val="FF0000"/>
                </a:solidFill>
              </a:rPr>
              <a:t>R`</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44" name="矩形 43"/>
          <p:cNvSpPr/>
          <p:nvPr/>
        </p:nvSpPr>
        <p:spPr>
          <a:xfrm>
            <a:off x="10763686" y="1744857"/>
            <a:ext cx="483816"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smtClean="0">
                <a:solidFill>
                  <a:srgbClr val="FF0000"/>
                </a:solidFill>
              </a:rPr>
              <a:t>V`</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47" name="矩形 46"/>
          <p:cNvSpPr/>
          <p:nvPr/>
        </p:nvSpPr>
        <p:spPr>
          <a:xfrm>
            <a:off x="10763686" y="2117569"/>
            <a:ext cx="483816" cy="193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smtClean="0">
                <a:solidFill>
                  <a:srgbClr val="FF0000"/>
                </a:solidFill>
              </a:rPr>
              <a:t>K`</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8" name="流程图: 汇总连接 7"/>
          <p:cNvSpPr/>
          <p:nvPr/>
        </p:nvSpPr>
        <p:spPr>
          <a:xfrm>
            <a:off x="10439085" y="1460592"/>
            <a:ext cx="108000" cy="108000"/>
          </a:xfrm>
          <a:prstGeom prst="flowChartSummingJunc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 name="肘形连接符 2"/>
          <p:cNvCxnSpPr>
            <a:stCxn id="42" idx="0"/>
            <a:endCxn id="8" idx="2"/>
          </p:cNvCxnSpPr>
          <p:nvPr/>
        </p:nvCxnSpPr>
        <p:spPr>
          <a:xfrm rot="5400000" flipH="1" flipV="1">
            <a:off x="10139748" y="1445521"/>
            <a:ext cx="230265" cy="3684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44" idx="0"/>
            <a:endCxn id="8" idx="6"/>
          </p:cNvCxnSpPr>
          <p:nvPr/>
        </p:nvCxnSpPr>
        <p:spPr>
          <a:xfrm rot="16200000" flipV="1">
            <a:off x="10661208" y="1400470"/>
            <a:ext cx="230265" cy="4585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42" idx="2"/>
            <a:endCxn id="43" idx="0"/>
          </p:cNvCxnSpPr>
          <p:nvPr/>
        </p:nvCxnSpPr>
        <p:spPr>
          <a:xfrm>
            <a:off x="10070676" y="1949035"/>
            <a:ext cx="0" cy="168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44" idx="2"/>
            <a:endCxn id="47" idx="0"/>
          </p:cNvCxnSpPr>
          <p:nvPr/>
        </p:nvCxnSpPr>
        <p:spPr>
          <a:xfrm>
            <a:off x="11005594" y="1949035"/>
            <a:ext cx="0" cy="168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10301808" y="2573839"/>
            <a:ext cx="461878" cy="1739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altLang="zh-CN" sz="1000" b="1" dirty="0">
                <a:solidFill>
                  <a:srgbClr val="FF0000"/>
                </a:solidFill>
              </a:rPr>
              <a:t>μ</a:t>
            </a:r>
            <a:endParaRPr lang="zh-CN" altLang="en-US" sz="1000" b="1" dirty="0">
              <a:solidFill>
                <a:srgbClr val="FF0000"/>
              </a:solidFill>
              <a:latin typeface="Times New Roman" panose="02020603050405020304" pitchFamily="18" charset="0"/>
              <a:cs typeface="Times New Roman" panose="02020603050405020304" pitchFamily="18" charset="0"/>
            </a:endParaRPr>
          </a:p>
        </p:txBody>
      </p:sp>
      <p:cxnSp>
        <p:nvCxnSpPr>
          <p:cNvPr id="75" name="肘形连接符 74"/>
          <p:cNvCxnSpPr>
            <a:stCxn id="73" idx="0"/>
            <a:endCxn id="43" idx="2"/>
          </p:cNvCxnSpPr>
          <p:nvPr/>
        </p:nvCxnSpPr>
        <p:spPr>
          <a:xfrm rot="16200000" flipV="1">
            <a:off x="10170224" y="2211315"/>
            <a:ext cx="262976" cy="46207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肘形连接符 76"/>
          <p:cNvCxnSpPr>
            <a:stCxn id="73" idx="0"/>
            <a:endCxn id="47" idx="2"/>
          </p:cNvCxnSpPr>
          <p:nvPr/>
        </p:nvCxnSpPr>
        <p:spPr>
          <a:xfrm rot="5400000" flipH="1" flipV="1">
            <a:off x="10637682" y="2205928"/>
            <a:ext cx="262976" cy="47284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矩形 93"/>
          <p:cNvSpPr/>
          <p:nvPr/>
        </p:nvSpPr>
        <p:spPr>
          <a:xfrm>
            <a:off x="10191067" y="2943211"/>
            <a:ext cx="697280" cy="2086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b="1" dirty="0">
                <a:solidFill>
                  <a:srgbClr val="FF0000"/>
                </a:solidFill>
              </a:rPr>
              <a:t>L</a:t>
            </a:r>
            <a:r>
              <a:rPr lang="en-US" altLang="zh-CN" sz="800" b="1" dirty="0" smtClean="0">
                <a:solidFill>
                  <a:srgbClr val="FF0000"/>
                </a:solidFill>
              </a:rPr>
              <a:t>ayerNorm</a:t>
            </a:r>
            <a:endParaRPr lang="zh-CN" altLang="en-US" sz="800" b="1" dirty="0">
              <a:solidFill>
                <a:srgbClr val="FF0000"/>
              </a:solidFill>
              <a:latin typeface="Times New Roman" panose="02020603050405020304" pitchFamily="18" charset="0"/>
              <a:cs typeface="Times New Roman" panose="02020603050405020304" pitchFamily="18" charset="0"/>
            </a:endParaRPr>
          </a:p>
        </p:txBody>
      </p:sp>
      <p:cxnSp>
        <p:nvCxnSpPr>
          <p:cNvPr id="100" name="直接连接符 99"/>
          <p:cNvCxnSpPr>
            <a:endCxn id="94" idx="2"/>
          </p:cNvCxnSpPr>
          <p:nvPr/>
        </p:nvCxnSpPr>
        <p:spPr>
          <a:xfrm flipV="1">
            <a:off x="10536386" y="3151901"/>
            <a:ext cx="3321" cy="332907"/>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endCxn id="122" idx="0"/>
          </p:cNvCxnSpPr>
          <p:nvPr/>
        </p:nvCxnSpPr>
        <p:spPr>
          <a:xfrm flipH="1">
            <a:off x="10530313" y="3807124"/>
            <a:ext cx="6073" cy="264500"/>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3" name="直接连接符 112"/>
          <p:cNvCxnSpPr>
            <a:stCxn id="94" idx="0"/>
            <a:endCxn id="73" idx="2"/>
          </p:cNvCxnSpPr>
          <p:nvPr/>
        </p:nvCxnSpPr>
        <p:spPr>
          <a:xfrm flipH="1" flipV="1">
            <a:off x="10532747" y="2747757"/>
            <a:ext cx="6960" cy="195454"/>
          </a:xfrm>
          <a:prstGeom prst="line">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9924217" y="4361488"/>
            <a:ext cx="306460"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altLang="zh-CN" sz="900" b="1" dirty="0" smtClean="0">
                <a:solidFill>
                  <a:srgbClr val="FF0000"/>
                </a:solidFill>
              </a:rPr>
              <a:t>σ</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118" name="矩形 117"/>
          <p:cNvSpPr/>
          <p:nvPr/>
        </p:nvSpPr>
        <p:spPr>
          <a:xfrm>
            <a:off x="9924218" y="4702708"/>
            <a:ext cx="306458" cy="193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smtClean="0">
                <a:solidFill>
                  <a:srgbClr val="FF0000"/>
                </a:solidFill>
              </a:rPr>
              <a:t>R</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119" name="矩形 118"/>
          <p:cNvSpPr/>
          <p:nvPr/>
        </p:nvSpPr>
        <p:spPr>
          <a:xfrm>
            <a:off x="10836519" y="4683951"/>
            <a:ext cx="306458"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smtClean="0">
                <a:solidFill>
                  <a:srgbClr val="FF0000"/>
                </a:solidFill>
              </a:rPr>
              <a:t>V</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120" name="矩形 119"/>
          <p:cNvSpPr/>
          <p:nvPr/>
        </p:nvSpPr>
        <p:spPr>
          <a:xfrm>
            <a:off x="10349493" y="4702708"/>
            <a:ext cx="306458" cy="1932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000" b="1" dirty="0" smtClean="0">
                <a:solidFill>
                  <a:srgbClr val="FF0000"/>
                </a:solidFill>
              </a:rPr>
              <a:t>K</a:t>
            </a:r>
            <a:endParaRPr lang="zh-CN" altLang="en-US" sz="1000" b="1" dirty="0">
              <a:solidFill>
                <a:schemeClr val="tx1"/>
              </a:solidFill>
              <a:latin typeface="Times New Roman" panose="02020603050405020304" pitchFamily="18" charset="0"/>
              <a:cs typeface="Times New Roman" panose="02020603050405020304" pitchFamily="18" charset="0"/>
            </a:endParaRPr>
          </a:p>
        </p:txBody>
      </p:sp>
      <p:sp>
        <p:nvSpPr>
          <p:cNvPr id="121" name="矩形 120"/>
          <p:cNvSpPr/>
          <p:nvPr/>
        </p:nvSpPr>
        <p:spPr>
          <a:xfrm>
            <a:off x="10366231" y="4363653"/>
            <a:ext cx="784998" cy="2041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b="1" dirty="0">
                <a:solidFill>
                  <a:srgbClr val="FF0000"/>
                </a:solidFill>
              </a:rPr>
              <a:t>WKV</a:t>
            </a:r>
            <a:endParaRPr lang="zh-CN" altLang="en-US" sz="900" b="1" dirty="0">
              <a:solidFill>
                <a:schemeClr val="tx1"/>
              </a:solidFill>
              <a:latin typeface="Times New Roman" panose="02020603050405020304" pitchFamily="18" charset="0"/>
              <a:cs typeface="Times New Roman" panose="02020603050405020304" pitchFamily="18" charset="0"/>
            </a:endParaRPr>
          </a:p>
        </p:txBody>
      </p:sp>
      <p:sp>
        <p:nvSpPr>
          <p:cNvPr id="122" name="流程图: 汇总连接 121"/>
          <p:cNvSpPr/>
          <p:nvPr/>
        </p:nvSpPr>
        <p:spPr>
          <a:xfrm>
            <a:off x="10476313" y="4071624"/>
            <a:ext cx="108000" cy="107566"/>
          </a:xfrm>
          <a:prstGeom prst="flowChartSummingJunct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38" name="肘形连接符 137"/>
          <p:cNvCxnSpPr>
            <a:stCxn id="117" idx="0"/>
            <a:endCxn id="122" idx="2"/>
          </p:cNvCxnSpPr>
          <p:nvPr/>
        </p:nvCxnSpPr>
        <p:spPr>
          <a:xfrm rot="5400000" flipH="1" flipV="1">
            <a:off x="10158840" y="4044015"/>
            <a:ext cx="236081" cy="39886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40"/>
          <p:cNvCxnSpPr>
            <a:endCxn id="122" idx="6"/>
          </p:cNvCxnSpPr>
          <p:nvPr/>
        </p:nvCxnSpPr>
        <p:spPr>
          <a:xfrm rot="10800000">
            <a:off x="10584313" y="4125408"/>
            <a:ext cx="503576" cy="236081"/>
          </a:xfrm>
          <a:prstGeom prst="bentConnector3">
            <a:avLst>
              <a:gd name="adj1" fmla="val 2225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18" idx="0"/>
            <a:endCxn id="117" idx="2"/>
          </p:cNvCxnSpPr>
          <p:nvPr/>
        </p:nvCxnSpPr>
        <p:spPr>
          <a:xfrm flipV="1">
            <a:off x="10077447" y="4565666"/>
            <a:ext cx="0" cy="137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120" idx="0"/>
          </p:cNvCxnSpPr>
          <p:nvPr/>
        </p:nvCxnSpPr>
        <p:spPr>
          <a:xfrm flipV="1">
            <a:off x="10502722" y="4575239"/>
            <a:ext cx="0" cy="127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stCxn id="119" idx="0"/>
          </p:cNvCxnSpPr>
          <p:nvPr/>
        </p:nvCxnSpPr>
        <p:spPr>
          <a:xfrm flipV="1">
            <a:off x="10989748" y="4575239"/>
            <a:ext cx="0" cy="108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2" name="矩形 151"/>
          <p:cNvSpPr/>
          <p:nvPr/>
        </p:nvSpPr>
        <p:spPr>
          <a:xfrm>
            <a:off x="10294493" y="5198742"/>
            <a:ext cx="461878" cy="17391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l-GR" altLang="zh-CN" sz="1000" b="1" dirty="0">
                <a:solidFill>
                  <a:srgbClr val="FF0000"/>
                </a:solidFill>
              </a:rPr>
              <a:t>μ</a:t>
            </a:r>
            <a:endParaRPr lang="zh-CN" altLang="en-US" sz="1000" b="1" dirty="0">
              <a:solidFill>
                <a:srgbClr val="FF0000"/>
              </a:solidFill>
              <a:latin typeface="Times New Roman" panose="02020603050405020304" pitchFamily="18" charset="0"/>
              <a:cs typeface="Times New Roman" panose="02020603050405020304" pitchFamily="18" charset="0"/>
            </a:endParaRPr>
          </a:p>
        </p:txBody>
      </p:sp>
      <p:cxnSp>
        <p:nvCxnSpPr>
          <p:cNvPr id="153" name="肘形连接符 152"/>
          <p:cNvCxnSpPr/>
          <p:nvPr/>
        </p:nvCxnSpPr>
        <p:spPr>
          <a:xfrm rot="5400000" flipH="1" flipV="1">
            <a:off x="10613256" y="4802687"/>
            <a:ext cx="310613" cy="486261"/>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肘形连接符 155"/>
          <p:cNvCxnSpPr>
            <a:stCxn id="152" idx="0"/>
            <a:endCxn id="118" idx="2"/>
          </p:cNvCxnSpPr>
          <p:nvPr/>
        </p:nvCxnSpPr>
        <p:spPr>
          <a:xfrm rot="16200000" flipV="1">
            <a:off x="10150070" y="4823379"/>
            <a:ext cx="302740" cy="447985"/>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肘形连接符 158"/>
          <p:cNvCxnSpPr/>
          <p:nvPr/>
        </p:nvCxnSpPr>
        <p:spPr>
          <a:xfrm rot="16200000" flipV="1">
            <a:off x="10373680" y="5046989"/>
            <a:ext cx="302740" cy="765"/>
          </a:xfrm>
          <a:prstGeom prst="bentConnector3">
            <a:avLst>
              <a:gd name="adj1" fmla="val 6415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矩形 161"/>
          <p:cNvSpPr/>
          <p:nvPr/>
        </p:nvSpPr>
        <p:spPr>
          <a:xfrm>
            <a:off x="10177402" y="5646230"/>
            <a:ext cx="697280" cy="2086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800" b="1" dirty="0">
                <a:solidFill>
                  <a:srgbClr val="FF0000"/>
                </a:solidFill>
              </a:rPr>
              <a:t>L</a:t>
            </a:r>
            <a:r>
              <a:rPr lang="en-US" altLang="zh-CN" sz="800" b="1" dirty="0" smtClean="0">
                <a:solidFill>
                  <a:srgbClr val="FF0000"/>
                </a:solidFill>
              </a:rPr>
              <a:t>ayerNorm</a:t>
            </a:r>
            <a:endParaRPr lang="zh-CN" altLang="en-US" sz="800" b="1" dirty="0">
              <a:solidFill>
                <a:srgbClr val="FF0000"/>
              </a:solidFill>
              <a:latin typeface="Times New Roman" panose="02020603050405020304" pitchFamily="18" charset="0"/>
              <a:cs typeface="Times New Roman" panose="02020603050405020304" pitchFamily="18" charset="0"/>
            </a:endParaRPr>
          </a:p>
        </p:txBody>
      </p:sp>
      <p:cxnSp>
        <p:nvCxnSpPr>
          <p:cNvPr id="164" name="直接箭头连接符 163"/>
          <p:cNvCxnSpPr>
            <a:stCxn id="162" idx="0"/>
            <a:endCxn id="152" idx="2"/>
          </p:cNvCxnSpPr>
          <p:nvPr/>
        </p:nvCxnSpPr>
        <p:spPr>
          <a:xfrm flipH="1" flipV="1">
            <a:off x="10525432" y="5372660"/>
            <a:ext cx="610" cy="27357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直接箭头连接符 169"/>
          <p:cNvCxnSpPr/>
          <p:nvPr/>
        </p:nvCxnSpPr>
        <p:spPr>
          <a:xfrm flipV="1">
            <a:off x="10532746" y="5841060"/>
            <a:ext cx="674" cy="31736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肘形连接符 171"/>
          <p:cNvCxnSpPr>
            <a:endCxn id="223" idx="2"/>
          </p:cNvCxnSpPr>
          <p:nvPr/>
        </p:nvCxnSpPr>
        <p:spPr>
          <a:xfrm rot="16200000" flipV="1">
            <a:off x="9177894" y="4688006"/>
            <a:ext cx="2667358" cy="56129"/>
          </a:xfrm>
          <a:prstGeom prst="bentConnector4">
            <a:avLst>
              <a:gd name="adj1" fmla="val 959"/>
              <a:gd name="adj2" fmla="val 159334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肘形连接符 176"/>
          <p:cNvCxnSpPr>
            <a:endCxn id="179" idx="2"/>
          </p:cNvCxnSpPr>
          <p:nvPr/>
        </p:nvCxnSpPr>
        <p:spPr>
          <a:xfrm rot="16200000" flipV="1">
            <a:off x="9395371" y="2140176"/>
            <a:ext cx="2184528" cy="104007"/>
          </a:xfrm>
          <a:prstGeom prst="bentConnector4">
            <a:avLst>
              <a:gd name="adj1" fmla="val 797"/>
              <a:gd name="adj2" fmla="val 86164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流程图: 或者 178"/>
          <p:cNvSpPr/>
          <p:nvPr/>
        </p:nvSpPr>
        <p:spPr>
          <a:xfrm>
            <a:off x="10435631" y="1045916"/>
            <a:ext cx="108000" cy="10800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87" name="直接箭头连接符 186"/>
          <p:cNvCxnSpPr>
            <a:stCxn id="8" idx="0"/>
            <a:endCxn id="179" idx="4"/>
          </p:cNvCxnSpPr>
          <p:nvPr/>
        </p:nvCxnSpPr>
        <p:spPr>
          <a:xfrm flipH="1" flipV="1">
            <a:off x="10489631" y="1153916"/>
            <a:ext cx="3454" cy="3066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flipH="1" flipV="1">
            <a:off x="10483229" y="859860"/>
            <a:ext cx="3454" cy="163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矩形 201"/>
          <p:cNvSpPr/>
          <p:nvPr/>
        </p:nvSpPr>
        <p:spPr>
          <a:xfrm>
            <a:off x="9492394" y="1309120"/>
            <a:ext cx="966333" cy="319617"/>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dirty="0" smtClean="0">
                <a:solidFill>
                  <a:schemeClr val="tx1"/>
                </a:solidFill>
                <a:latin typeface="Times New Roman" panose="02020603050405020304" pitchFamily="18" charset="0"/>
                <a:cs typeface="Times New Roman" panose="02020603050405020304" pitchFamily="18" charset="0"/>
              </a:rPr>
              <a:t>Channel</a:t>
            </a:r>
            <a:endParaRPr lang="en-US" altLang="zh-CN" sz="9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900" dirty="0" smtClean="0">
                <a:solidFill>
                  <a:schemeClr val="tx1"/>
                </a:solidFill>
                <a:latin typeface="Times New Roman" panose="02020603050405020304" pitchFamily="18" charset="0"/>
                <a:cs typeface="Times New Roman" panose="02020603050405020304" pitchFamily="18" charset="0"/>
              </a:rPr>
              <a:t> Mixing</a:t>
            </a:r>
            <a:endParaRPr lang="en-US" altLang="zh-CN" sz="900" dirty="0" smtClean="0">
              <a:solidFill>
                <a:schemeClr val="tx1"/>
              </a:solidFill>
              <a:latin typeface="Times New Roman" panose="02020603050405020304" pitchFamily="18" charset="0"/>
              <a:cs typeface="Times New Roman" panose="02020603050405020304" pitchFamily="18" charset="0"/>
            </a:endParaRPr>
          </a:p>
        </p:txBody>
      </p:sp>
      <p:sp>
        <p:nvSpPr>
          <p:cNvPr id="203" name="矩形 202"/>
          <p:cNvSpPr/>
          <p:nvPr/>
        </p:nvSpPr>
        <p:spPr>
          <a:xfrm>
            <a:off x="9485078" y="3632382"/>
            <a:ext cx="966333" cy="319617"/>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900" dirty="0" smtClean="0">
                <a:solidFill>
                  <a:schemeClr val="tx1"/>
                </a:solidFill>
                <a:latin typeface="Times New Roman" panose="02020603050405020304" pitchFamily="18" charset="0"/>
                <a:cs typeface="Times New Roman" panose="02020603050405020304" pitchFamily="18" charset="0"/>
              </a:rPr>
              <a:t>Time</a:t>
            </a:r>
            <a:endParaRPr lang="en-US" altLang="zh-CN" sz="9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900" dirty="0" smtClean="0">
                <a:solidFill>
                  <a:schemeClr val="tx1"/>
                </a:solidFill>
                <a:latin typeface="Times New Roman" panose="02020603050405020304" pitchFamily="18" charset="0"/>
                <a:cs typeface="Times New Roman" panose="02020603050405020304" pitchFamily="18" charset="0"/>
              </a:rPr>
              <a:t> Mixing</a:t>
            </a:r>
            <a:endParaRPr lang="en-US" altLang="zh-CN" sz="900" dirty="0" smtClean="0">
              <a:solidFill>
                <a:schemeClr val="tx1"/>
              </a:solidFill>
              <a:latin typeface="Times New Roman" panose="02020603050405020304" pitchFamily="18" charset="0"/>
              <a:cs typeface="Times New Roman" panose="02020603050405020304" pitchFamily="18" charset="0"/>
            </a:endParaRPr>
          </a:p>
        </p:txBody>
      </p:sp>
      <p:pic>
        <p:nvPicPr>
          <p:cNvPr id="208" name="图片 207"/>
          <p:cNvPicPr>
            <a:picLocks noChangeAspect="1"/>
          </p:cNvPicPr>
          <p:nvPr/>
        </p:nvPicPr>
        <p:blipFill>
          <a:blip r:embed="rId1"/>
          <a:stretch>
            <a:fillRect/>
          </a:stretch>
        </p:blipFill>
        <p:spPr>
          <a:xfrm flipH="1">
            <a:off x="10468734" y="3698453"/>
            <a:ext cx="141807" cy="122383"/>
          </a:xfrm>
          <a:prstGeom prst="rect">
            <a:avLst/>
          </a:prstGeom>
        </p:spPr>
      </p:pic>
      <p:sp>
        <p:nvSpPr>
          <p:cNvPr id="223" name="流程图: 或者 222"/>
          <p:cNvSpPr/>
          <p:nvPr/>
        </p:nvSpPr>
        <p:spPr>
          <a:xfrm>
            <a:off x="10483508" y="3328392"/>
            <a:ext cx="108000" cy="108000"/>
          </a:xfrm>
          <a:prstGeom prst="flowChar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30" name="肘形连接符 229"/>
          <p:cNvCxnSpPr>
            <a:endCxn id="223" idx="6"/>
          </p:cNvCxnSpPr>
          <p:nvPr/>
        </p:nvCxnSpPr>
        <p:spPr>
          <a:xfrm rot="5400000" flipH="1" flipV="1">
            <a:off x="10252511" y="3662630"/>
            <a:ext cx="619235" cy="58760"/>
          </a:xfrm>
          <a:prstGeom prst="bentConnector4">
            <a:avLst>
              <a:gd name="adj1" fmla="val 1032"/>
              <a:gd name="adj2" fmla="val 78082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接连接符 246"/>
          <p:cNvCxnSpPr>
            <a:stCxn id="223" idx="4"/>
            <a:endCxn id="208" idx="0"/>
          </p:cNvCxnSpPr>
          <p:nvPr/>
        </p:nvCxnSpPr>
        <p:spPr>
          <a:xfrm>
            <a:off x="10537508" y="3436392"/>
            <a:ext cx="2129" cy="262061"/>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1" name="矩形 250"/>
          <p:cNvSpPr/>
          <p:nvPr/>
        </p:nvSpPr>
        <p:spPr>
          <a:xfrm>
            <a:off x="10272168" y="3868304"/>
            <a:ext cx="332142" cy="215444"/>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800" dirty="0" smtClean="0"/>
              <a:t>out</a:t>
            </a:r>
            <a:endParaRPr lang="zh-CN" altLang="en-US" sz="800" dirty="0"/>
          </a:p>
        </p:txBody>
      </p:sp>
      <p:pic>
        <p:nvPicPr>
          <p:cNvPr id="252" name="图片 251"/>
          <p:cNvPicPr>
            <a:picLocks noChangeAspect="1"/>
          </p:cNvPicPr>
          <p:nvPr/>
        </p:nvPicPr>
        <p:blipFill>
          <a:blip r:embed="rId1"/>
          <a:stretch>
            <a:fillRect/>
          </a:stretch>
        </p:blipFill>
        <p:spPr>
          <a:xfrm flipH="1">
            <a:off x="10426747" y="1313900"/>
            <a:ext cx="141807" cy="122383"/>
          </a:xfrm>
          <a:prstGeom prst="rect">
            <a:avLst/>
          </a:prstGeom>
        </p:spPr>
      </p:pic>
      <p:cxnSp>
        <p:nvCxnSpPr>
          <p:cNvPr id="253" name="肘形连接符 252"/>
          <p:cNvCxnSpPr>
            <a:stCxn id="8" idx="0"/>
            <a:endCxn id="179" idx="6"/>
          </p:cNvCxnSpPr>
          <p:nvPr/>
        </p:nvCxnSpPr>
        <p:spPr>
          <a:xfrm rot="5400000" flipH="1" flipV="1">
            <a:off x="10338020" y="1254981"/>
            <a:ext cx="360676" cy="50546"/>
          </a:xfrm>
          <a:prstGeom prst="bentConnector4">
            <a:avLst>
              <a:gd name="adj1" fmla="val 1357"/>
              <a:gd name="adj2" fmla="val 55226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7" name="矩形 266"/>
          <p:cNvSpPr/>
          <p:nvPr/>
        </p:nvSpPr>
        <p:spPr>
          <a:xfrm>
            <a:off x="6580327" y="2362137"/>
            <a:ext cx="2057324" cy="1515232"/>
          </a:xfrm>
          <a:prstGeom prst="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268" name="矩形 267"/>
          <p:cNvSpPr/>
          <p:nvPr/>
        </p:nvSpPr>
        <p:spPr>
          <a:xfrm>
            <a:off x="7058367" y="5306395"/>
            <a:ext cx="1133475" cy="4000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tx1"/>
                </a:solidFill>
                <a:latin typeface="Times New Roman" panose="02020603050405020304" pitchFamily="18" charset="0"/>
                <a:cs typeface="Times New Roman" panose="02020603050405020304" pitchFamily="18" charset="0"/>
              </a:rPr>
              <a:t>sequence</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sp>
        <p:nvSpPr>
          <p:cNvPr id="269" name="矩形 268"/>
          <p:cNvSpPr/>
          <p:nvPr/>
        </p:nvSpPr>
        <p:spPr>
          <a:xfrm>
            <a:off x="6878747" y="4567385"/>
            <a:ext cx="1492716" cy="5268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tx1"/>
                </a:solidFill>
                <a:latin typeface="Times New Roman" panose="02020603050405020304" pitchFamily="18" charset="0"/>
                <a:cs typeface="Times New Roman" panose="02020603050405020304" pitchFamily="18" charset="0"/>
              </a:rPr>
              <a:t>Word</a:t>
            </a:r>
            <a:endParaRPr lang="en-US" altLang="zh-CN" sz="12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1200" dirty="0" smtClean="0">
                <a:solidFill>
                  <a:schemeClr val="tx1"/>
                </a:solidFill>
                <a:latin typeface="Times New Roman" panose="02020603050405020304" pitchFamily="18" charset="0"/>
                <a:cs typeface="Times New Roman" panose="02020603050405020304" pitchFamily="18" charset="0"/>
              </a:rPr>
              <a:t>Embedding</a:t>
            </a:r>
            <a:endParaRPr lang="en-US" altLang="zh-CN" sz="1200" dirty="0" smtClean="0">
              <a:solidFill>
                <a:schemeClr val="tx1"/>
              </a:solidFill>
              <a:latin typeface="Times New Roman" panose="02020603050405020304" pitchFamily="18" charset="0"/>
              <a:cs typeface="Times New Roman" panose="02020603050405020304" pitchFamily="18" charset="0"/>
            </a:endParaRPr>
          </a:p>
        </p:txBody>
      </p:sp>
      <p:cxnSp>
        <p:nvCxnSpPr>
          <p:cNvPr id="270" name="直接箭头连接符 269"/>
          <p:cNvCxnSpPr>
            <a:stCxn id="268" idx="0"/>
            <a:endCxn id="269" idx="2"/>
          </p:cNvCxnSpPr>
          <p:nvPr/>
        </p:nvCxnSpPr>
        <p:spPr>
          <a:xfrm flipV="1">
            <a:off x="7625105" y="5094226"/>
            <a:ext cx="0" cy="2121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1" name="矩形 270"/>
          <p:cNvSpPr/>
          <p:nvPr/>
        </p:nvSpPr>
        <p:spPr>
          <a:xfrm>
            <a:off x="7058367" y="3284790"/>
            <a:ext cx="1133475" cy="4000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smtClean="0">
                <a:solidFill>
                  <a:schemeClr val="tx1"/>
                </a:solidFill>
                <a:latin typeface="Times New Roman" panose="02020603050405020304" pitchFamily="18" charset="0"/>
                <a:cs typeface="Times New Roman" panose="02020603050405020304" pitchFamily="18" charset="0"/>
              </a:rPr>
              <a:t>Time-</a:t>
            </a:r>
            <a:endParaRPr lang="en-US" altLang="zh-CN" sz="14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1100" dirty="0" smtClean="0">
                <a:solidFill>
                  <a:schemeClr val="tx1"/>
                </a:solidFill>
                <a:latin typeface="Times New Roman" panose="02020603050405020304" pitchFamily="18" charset="0"/>
                <a:cs typeface="Times New Roman" panose="02020603050405020304" pitchFamily="18" charset="0"/>
              </a:rPr>
              <a:t>Mixing</a:t>
            </a:r>
            <a:endParaRPr lang="zh-CN" altLang="en-US" sz="1100" dirty="0">
              <a:solidFill>
                <a:schemeClr val="tx1"/>
              </a:solidFill>
              <a:latin typeface="Times New Roman" panose="02020603050405020304" pitchFamily="18" charset="0"/>
              <a:cs typeface="Times New Roman" panose="02020603050405020304" pitchFamily="18" charset="0"/>
            </a:endParaRPr>
          </a:p>
        </p:txBody>
      </p:sp>
      <p:sp>
        <p:nvSpPr>
          <p:cNvPr id="272" name="矩形 271"/>
          <p:cNvSpPr/>
          <p:nvPr/>
        </p:nvSpPr>
        <p:spPr>
          <a:xfrm>
            <a:off x="7058367" y="2636914"/>
            <a:ext cx="1133475" cy="4000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200" dirty="0" smtClean="0">
                <a:solidFill>
                  <a:schemeClr val="tx1"/>
                </a:solidFill>
                <a:latin typeface="Times New Roman" panose="02020603050405020304" pitchFamily="18" charset="0"/>
                <a:cs typeface="Times New Roman" panose="02020603050405020304" pitchFamily="18" charset="0"/>
              </a:rPr>
              <a:t>Channel-</a:t>
            </a:r>
            <a:endParaRPr lang="en-US" altLang="zh-CN" sz="12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1200" dirty="0" smtClean="0">
                <a:solidFill>
                  <a:schemeClr val="tx1"/>
                </a:solidFill>
                <a:latin typeface="Times New Roman" panose="02020603050405020304" pitchFamily="18" charset="0"/>
                <a:cs typeface="Times New Roman" panose="02020603050405020304" pitchFamily="18" charset="0"/>
              </a:rPr>
              <a:t>Mixing</a:t>
            </a:r>
            <a:endParaRPr lang="zh-CN" altLang="en-US" sz="1200" dirty="0">
              <a:solidFill>
                <a:schemeClr val="tx1"/>
              </a:solidFill>
              <a:latin typeface="Times New Roman" panose="02020603050405020304" pitchFamily="18" charset="0"/>
              <a:cs typeface="Times New Roman" panose="02020603050405020304" pitchFamily="18" charset="0"/>
            </a:endParaRPr>
          </a:p>
        </p:txBody>
      </p:sp>
      <p:cxnSp>
        <p:nvCxnSpPr>
          <p:cNvPr id="273" name="直接箭头连接符 272"/>
          <p:cNvCxnSpPr>
            <a:stCxn id="277" idx="0"/>
          </p:cNvCxnSpPr>
          <p:nvPr/>
        </p:nvCxnSpPr>
        <p:spPr>
          <a:xfrm flipH="1" flipV="1">
            <a:off x="7635899" y="3684840"/>
            <a:ext cx="1" cy="2956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4" name="矩形 273"/>
          <p:cNvSpPr/>
          <p:nvPr/>
        </p:nvSpPr>
        <p:spPr>
          <a:xfrm>
            <a:off x="6679755" y="1645813"/>
            <a:ext cx="1890700" cy="5268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smtClean="0">
                <a:solidFill>
                  <a:schemeClr val="tx1"/>
                </a:solidFill>
                <a:latin typeface="Times New Roman" panose="02020603050405020304" pitchFamily="18" charset="0"/>
                <a:cs typeface="Times New Roman" panose="02020603050405020304" pitchFamily="18" charset="0"/>
              </a:rPr>
              <a:t>Downstream</a:t>
            </a:r>
            <a:endParaRPr lang="en-US" altLang="zh-CN" sz="1400" dirty="0" smtClean="0">
              <a:solidFill>
                <a:schemeClr val="tx1"/>
              </a:solidFill>
              <a:latin typeface="Times New Roman" panose="02020603050405020304" pitchFamily="18" charset="0"/>
              <a:cs typeface="Times New Roman" panose="02020603050405020304" pitchFamily="18" charset="0"/>
            </a:endParaRPr>
          </a:p>
          <a:p>
            <a:pPr algn="ctr"/>
            <a:r>
              <a:rPr lang="en-US" altLang="zh-CN" sz="1400" dirty="0" smtClean="0">
                <a:solidFill>
                  <a:schemeClr val="tx1"/>
                </a:solidFill>
                <a:latin typeface="Times New Roman" panose="02020603050405020304" pitchFamily="18" charset="0"/>
                <a:cs typeface="Times New Roman" panose="02020603050405020304" pitchFamily="18" charset="0"/>
              </a:rPr>
              <a:t>Head</a:t>
            </a:r>
            <a:endParaRPr lang="zh-CN"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275" name="直接箭头连接符 274"/>
          <p:cNvCxnSpPr>
            <a:stCxn id="272" idx="0"/>
            <a:endCxn id="274" idx="2"/>
          </p:cNvCxnSpPr>
          <p:nvPr/>
        </p:nvCxnSpPr>
        <p:spPr>
          <a:xfrm flipV="1">
            <a:off x="7625105" y="2172654"/>
            <a:ext cx="0" cy="464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6" name="文本框 275"/>
          <p:cNvSpPr txBox="1"/>
          <p:nvPr/>
        </p:nvSpPr>
        <p:spPr>
          <a:xfrm>
            <a:off x="6591847" y="2372579"/>
            <a:ext cx="645882" cy="27699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smtClean="0">
                <a:latin typeface="Times New Roman" panose="02020603050405020304" pitchFamily="18" charset="0"/>
                <a:cs typeface="Times New Roman" panose="02020603050405020304" pitchFamily="18" charset="0"/>
              </a:rPr>
              <a:t>RWKV</a:t>
            </a:r>
            <a:endParaRPr lang="zh-CN" altLang="en-US" sz="1200" dirty="0">
              <a:latin typeface="Times New Roman" panose="02020603050405020304" pitchFamily="18" charset="0"/>
              <a:cs typeface="Times New Roman" panose="02020603050405020304" pitchFamily="18" charset="0"/>
            </a:endParaRPr>
          </a:p>
        </p:txBody>
      </p:sp>
      <p:sp>
        <p:nvSpPr>
          <p:cNvPr id="277" name="矩形 276"/>
          <p:cNvSpPr/>
          <p:nvPr/>
        </p:nvSpPr>
        <p:spPr>
          <a:xfrm>
            <a:off x="6678930" y="3980180"/>
            <a:ext cx="1913255" cy="4000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smtClean="0">
                <a:solidFill>
                  <a:schemeClr val="tx1"/>
                </a:solidFill>
                <a:latin typeface="Times New Roman" panose="02020603050405020304" pitchFamily="18" charset="0"/>
                <a:cs typeface="Times New Roman" panose="02020603050405020304" pitchFamily="18" charset="0"/>
              </a:rPr>
              <a:t>ATan</a:t>
            </a:r>
            <a:endParaRPr lang="zh-CN" altLang="en-US" dirty="0">
              <a:solidFill>
                <a:schemeClr val="tx1"/>
              </a:solidFill>
              <a:latin typeface="Times New Roman" panose="02020603050405020304" pitchFamily="18" charset="0"/>
              <a:cs typeface="Times New Roman" panose="02020603050405020304" pitchFamily="18" charset="0"/>
            </a:endParaRPr>
          </a:p>
        </p:txBody>
      </p:sp>
      <p:cxnSp>
        <p:nvCxnSpPr>
          <p:cNvPr id="278" name="直接箭头连接符 277"/>
          <p:cNvCxnSpPr>
            <a:stCxn id="269" idx="0"/>
            <a:endCxn id="277" idx="2"/>
          </p:cNvCxnSpPr>
          <p:nvPr/>
        </p:nvCxnSpPr>
        <p:spPr>
          <a:xfrm flipV="1">
            <a:off x="7625740" y="4380060"/>
            <a:ext cx="10160" cy="187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0" name="右箭头 279"/>
          <p:cNvSpPr/>
          <p:nvPr/>
        </p:nvSpPr>
        <p:spPr>
          <a:xfrm>
            <a:off x="8978265" y="3275965"/>
            <a:ext cx="314960" cy="378460"/>
          </a:xfrm>
          <a:prstGeom prst="rightArrow">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5" name="图片 4"/>
          <p:cNvPicPr>
            <a:picLocks noChangeAspect="1"/>
          </p:cNvPicPr>
          <p:nvPr/>
        </p:nvPicPr>
        <p:blipFill>
          <a:blip r:embed="rId2"/>
          <a:stretch>
            <a:fillRect/>
          </a:stretch>
        </p:blipFill>
        <p:spPr>
          <a:xfrm>
            <a:off x="195150" y="1953864"/>
            <a:ext cx="5626238" cy="2026011"/>
          </a:xfrm>
          <a:prstGeom prst="rect">
            <a:avLst/>
          </a:prstGeom>
        </p:spPr>
      </p:pic>
      <p:sp>
        <p:nvSpPr>
          <p:cNvPr id="7" name="矩形 6"/>
          <p:cNvSpPr/>
          <p:nvPr/>
        </p:nvSpPr>
        <p:spPr>
          <a:xfrm>
            <a:off x="195102" y="3980260"/>
            <a:ext cx="5677857" cy="2451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000" b="1" dirty="0">
                <a:latin typeface="Times New Roman" panose="02020603050405020304" pitchFamily="18" charset="0"/>
                <a:cs typeface="Times New Roman" panose="02020603050405020304" pitchFamily="18" charset="0"/>
              </a:rPr>
              <a:t>SRWKV</a:t>
            </a:r>
            <a:r>
              <a:rPr lang="en-US" altLang="zh-CN" sz="1000" b="1" dirty="0" smtClean="0">
                <a:latin typeface="Times New Roman" panose="02020603050405020304" pitchFamily="18" charset="0"/>
                <a:cs typeface="Times New Roman" panose="02020603050405020304" pitchFamily="18" charset="0"/>
              </a:rPr>
              <a:t> 46.3M                       </a:t>
            </a:r>
            <a:r>
              <a:rPr lang="zh-CN" altLang="en-US" sz="1000" b="1" dirty="0" smtClean="0">
                <a:latin typeface="Times New Roman" panose="02020603050405020304" pitchFamily="18" charset="0"/>
                <a:cs typeface="Times New Roman" panose="02020603050405020304" pitchFamily="18" charset="0"/>
              </a:rPr>
              <a:t>√                 </a:t>
            </a:r>
            <a:r>
              <a:rPr lang="en-US" altLang="zh-CN" sz="1000" b="1" dirty="0" smtClean="0">
                <a:latin typeface="Times New Roman" panose="02020603050405020304" pitchFamily="18" charset="0"/>
                <a:cs typeface="Times New Roman" panose="02020603050405020304" pitchFamily="18" charset="0"/>
              </a:rPr>
              <a:t>12     512        1024      </a:t>
            </a:r>
            <a:r>
              <a:rPr lang="en-US" altLang="zh-CN" sz="1000" b="1" dirty="0" smtClean="0">
                <a:solidFill>
                  <a:srgbClr val="FF0000"/>
                </a:solidFill>
                <a:latin typeface="Times New Roman" panose="02020603050405020304" pitchFamily="18" charset="0"/>
                <a:cs typeface="Times New Roman" panose="02020603050405020304" pitchFamily="18" charset="0"/>
              </a:rPr>
              <a:t>0.97  </a:t>
            </a:r>
            <a:r>
              <a:rPr lang="en-US" altLang="zh-CN" sz="1000" b="1" dirty="0" smtClean="0">
                <a:latin typeface="Times New Roman" panose="02020603050405020304" pitchFamily="18" charset="0"/>
                <a:cs typeface="Times New Roman" panose="02020603050405020304" pitchFamily="18" charset="0"/>
              </a:rPr>
              <a:t>              </a:t>
            </a:r>
            <a:r>
              <a:rPr lang="en-US" altLang="zh-CN" sz="1000" b="1" dirty="0" smtClean="0">
                <a:solidFill>
                  <a:srgbClr val="FF0000"/>
                </a:solidFill>
                <a:latin typeface="Times New Roman" panose="02020603050405020304" pitchFamily="18" charset="0"/>
                <a:cs typeface="Times New Roman" panose="02020603050405020304" pitchFamily="18" charset="0"/>
              </a:rPr>
              <a:t>1.153           </a:t>
            </a:r>
            <a:r>
              <a:rPr lang="en-US" altLang="zh-CN" sz="1000" b="1" dirty="0" smtClean="0">
                <a:latin typeface="Times New Roman" panose="02020603050405020304" pitchFamily="18" charset="0"/>
                <a:cs typeface="Times New Roman" panose="02020603050405020304" pitchFamily="18" charset="0"/>
              </a:rPr>
              <a:t>       </a:t>
            </a:r>
            <a:endParaRPr lang="zh-CN" altLang="en-US" sz="1000" b="1" dirty="0">
              <a:latin typeface="Times New Roman" panose="02020603050405020304" pitchFamily="18" charset="0"/>
              <a:cs typeface="Times New Roman" panose="02020603050405020304" pitchFamily="18" charset="0"/>
            </a:endParaRPr>
          </a:p>
        </p:txBody>
      </p:sp>
      <p:sp>
        <p:nvSpPr>
          <p:cNvPr id="10" name="矩形 9"/>
          <p:cNvSpPr/>
          <p:nvPr/>
        </p:nvSpPr>
        <p:spPr>
          <a:xfrm>
            <a:off x="2385413" y="1614791"/>
            <a:ext cx="223266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smtClean="0"/>
              <a:t> </a:t>
            </a:r>
            <a:r>
              <a:rPr lang="en-US" altLang="zh-CN" sz="1200" b="1" dirty="0" smtClean="0"/>
              <a:t>SRWKV</a:t>
            </a:r>
            <a:r>
              <a:rPr lang="zh-CN" altLang="en-US" sz="1200" b="1" dirty="0" smtClean="0"/>
              <a:t>在</a:t>
            </a:r>
            <a:r>
              <a:rPr lang="zh-CN" altLang="en-US" sz="1200" dirty="0" smtClean="0"/>
              <a:t>enwiki8上的实验结果</a:t>
            </a:r>
            <a:endParaRPr lang="zh-CN" altLang="en-US" sz="1200" b="1" dirty="0"/>
          </a:p>
        </p:txBody>
      </p:sp>
      <p:sp>
        <p:nvSpPr>
          <p:cNvPr id="18" name="文本框 17"/>
          <p:cNvSpPr txBox="1"/>
          <p:nvPr/>
        </p:nvSpPr>
        <p:spPr>
          <a:xfrm>
            <a:off x="330200" y="4567555"/>
            <a:ext cx="5625465" cy="1198880"/>
          </a:xfrm>
          <a:prstGeom prst="rect">
            <a:avLst/>
          </a:prstGeom>
          <a:noFill/>
        </p:spPr>
        <p:txBody>
          <a:bodyPr wrap="square" rtlCol="0" anchor="t">
            <a:spAutoFit/>
          </a:bodyPr>
          <a:lstStyle/>
          <a:p>
            <a:pPr>
              <a:lnSpc>
                <a:spcPct val="150000"/>
              </a:lnSpc>
            </a:pP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大语言模型在融合</a:t>
            </a:r>
            <a:r>
              <a:rPr lang="en-US" altLang="zh-CN" sz="1600" dirty="0">
                <a:latin typeface="宋体" panose="02010600030101010101" pitchFamily="2" charset="-122"/>
                <a:ea typeface="宋体" panose="02010600030101010101" pitchFamily="2" charset="-122"/>
                <a:cs typeface="宋体" panose="02010600030101010101" pitchFamily="2" charset="-122"/>
                <a:sym typeface="+mn-ea"/>
              </a:rPr>
              <a:t>SNN</a:t>
            </a:r>
            <a:r>
              <a:rPr lang="zh-CN" altLang="en-US" sz="1600" dirty="0">
                <a:latin typeface="宋体" panose="02010600030101010101" pitchFamily="2" charset="-122"/>
                <a:ea typeface="宋体" panose="02010600030101010101" pitchFamily="2" charset="-122"/>
                <a:cs typeface="宋体" panose="02010600030101010101" pitchFamily="2" charset="-122"/>
                <a:sym typeface="+mn-ea"/>
              </a:rPr>
              <a:t>神经元后，表现出一定的性能提升。这个发现能够帮助我们进一步探索类脑神经元在大预言模型中对语言特征提取的影响。</a:t>
            </a:r>
            <a:endParaRPr lang="zh-CN" altLang="en-US" sz="1600" dirty="0">
              <a:latin typeface="宋体" panose="02010600030101010101" pitchFamily="2" charset="-122"/>
              <a:ea typeface="宋体" panose="02010600030101010101" pitchFamily="2" charset="-122"/>
              <a:cs typeface="宋体" panose="02010600030101010101" pitchFamily="2" charset="-122"/>
              <a:sym typeface="+mn-ea"/>
            </a:endParaRPr>
          </a:p>
        </p:txBody>
      </p:sp>
      <p:cxnSp>
        <p:nvCxnSpPr>
          <p:cNvPr id="19" name="直接箭头连接符 18"/>
          <p:cNvCxnSpPr/>
          <p:nvPr/>
        </p:nvCxnSpPr>
        <p:spPr>
          <a:xfrm flipH="1" flipV="1">
            <a:off x="7625094" y="1465015"/>
            <a:ext cx="3454" cy="163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878673" y="1023606"/>
            <a:ext cx="1713230"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smtClean="0"/>
              <a:t>原始ｒｗｋｖ语言模型</a:t>
            </a:r>
            <a:endParaRPr lang="zh-CN" altLang="en-US" sz="1200" b="1" dirty="0" smtClean="0"/>
          </a:p>
        </p:txBody>
      </p:sp>
      <p:sp>
        <p:nvSpPr>
          <p:cNvPr id="21" name="矩形 20"/>
          <p:cNvSpPr/>
          <p:nvPr/>
        </p:nvSpPr>
        <p:spPr>
          <a:xfrm>
            <a:off x="8814153" y="2876536"/>
            <a:ext cx="641985" cy="27559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dirty="0" smtClean="0"/>
              <a:t>改造后</a:t>
            </a:r>
            <a:endParaRPr lang="zh-CN" altLang="en-US" sz="1200" b="1" dirty="0" smtClean="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1"/>
          <a:stretch>
            <a:fillRect/>
          </a:stretch>
        </p:blipFill>
        <p:spPr>
          <a:xfrm>
            <a:off x="346655" y="98297"/>
            <a:ext cx="1904312" cy="784860"/>
          </a:xfrm>
          <a:prstGeom prst="rect">
            <a:avLst/>
          </a:prstGeom>
        </p:spPr>
      </p:pic>
      <p:sp>
        <p:nvSpPr>
          <p:cNvPr id="22" name="矩形 2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629397" y="1156454"/>
            <a:ext cx="5461752" cy="369332"/>
          </a:xfrm>
          <a:prstGeom prst="rect">
            <a:avLst/>
          </a:prstGeom>
        </p:spPr>
        <p:txBody>
          <a:bodyPr wrap="none">
            <a:spAutoFit/>
          </a:bodyPr>
          <a:lstStyle/>
          <a:p>
            <a:r>
              <a:rPr lang="zh-CN" altLang="en-US" dirty="0" smtClean="0"/>
              <a:t>类脑大模型技术探索 </a:t>
            </a:r>
            <a:r>
              <a:rPr lang="en-US" altLang="zh-CN" b="1" dirty="0" smtClean="0"/>
              <a:t>SRWKV</a:t>
            </a:r>
            <a:r>
              <a:rPr lang="zh-CN" altLang="en-US" b="1" dirty="0" smtClean="0"/>
              <a:t>在</a:t>
            </a:r>
            <a:r>
              <a:rPr lang="zh-CN" altLang="en-US" dirty="0" smtClean="0"/>
              <a:t>enwiki8上的实验结果</a:t>
            </a:r>
            <a:endParaRPr lang="zh-CN" altLang="en-US" b="1" dirty="0"/>
          </a:p>
        </p:txBody>
      </p:sp>
      <p:pic>
        <p:nvPicPr>
          <p:cNvPr id="9" name="图片 8"/>
          <p:cNvPicPr>
            <a:picLocks noChangeAspect="1"/>
          </p:cNvPicPr>
          <p:nvPr/>
        </p:nvPicPr>
        <p:blipFill>
          <a:blip r:embed="rId2"/>
          <a:stretch>
            <a:fillRect/>
          </a:stretch>
        </p:blipFill>
        <p:spPr>
          <a:xfrm>
            <a:off x="752439" y="1766037"/>
            <a:ext cx="5626238" cy="2026011"/>
          </a:xfrm>
          <a:prstGeom prst="rect">
            <a:avLst/>
          </a:prstGeom>
        </p:spPr>
      </p:pic>
      <p:sp>
        <p:nvSpPr>
          <p:cNvPr id="4" name="矩形 3"/>
          <p:cNvSpPr/>
          <p:nvPr/>
        </p:nvSpPr>
        <p:spPr>
          <a:xfrm>
            <a:off x="700820" y="3792048"/>
            <a:ext cx="5677857" cy="246221"/>
          </a:xfrm>
          <a:prstGeom prst="rect">
            <a:avLst/>
          </a:prstGeom>
        </p:spPr>
        <p:txBody>
          <a:bodyPr wrap="square">
            <a:spAutoFit/>
          </a:bodyPr>
          <a:lstStyle/>
          <a:p>
            <a:r>
              <a:rPr lang="en-US" altLang="zh-CN" sz="1000" b="1" dirty="0">
                <a:latin typeface="Times New Roman" panose="02020603050405020304" pitchFamily="18" charset="0"/>
                <a:cs typeface="Times New Roman" panose="02020603050405020304" pitchFamily="18" charset="0"/>
              </a:rPr>
              <a:t>SRWKV</a:t>
            </a:r>
            <a:r>
              <a:rPr lang="en-US" altLang="zh-CN" sz="1000" b="1" dirty="0" smtClean="0">
                <a:latin typeface="Times New Roman" panose="02020603050405020304" pitchFamily="18" charset="0"/>
                <a:cs typeface="Times New Roman" panose="02020603050405020304" pitchFamily="18" charset="0"/>
              </a:rPr>
              <a:t> 46.3M                       </a:t>
            </a:r>
            <a:r>
              <a:rPr lang="zh-CN" altLang="en-US" sz="1000" b="1" dirty="0" smtClean="0">
                <a:latin typeface="Times New Roman" panose="02020603050405020304" pitchFamily="18" charset="0"/>
                <a:cs typeface="Times New Roman" panose="02020603050405020304" pitchFamily="18" charset="0"/>
              </a:rPr>
              <a:t>√                 </a:t>
            </a:r>
            <a:r>
              <a:rPr lang="en-US" altLang="zh-CN" sz="1000" b="1" dirty="0" smtClean="0">
                <a:latin typeface="Times New Roman" panose="02020603050405020304" pitchFamily="18" charset="0"/>
                <a:cs typeface="Times New Roman" panose="02020603050405020304" pitchFamily="18" charset="0"/>
              </a:rPr>
              <a:t>12     512        1024      </a:t>
            </a:r>
            <a:r>
              <a:rPr lang="en-US" altLang="zh-CN" sz="1000" b="1" dirty="0" smtClean="0">
                <a:solidFill>
                  <a:srgbClr val="FF0000"/>
                </a:solidFill>
                <a:latin typeface="Times New Roman" panose="02020603050405020304" pitchFamily="18" charset="0"/>
                <a:cs typeface="Times New Roman" panose="02020603050405020304" pitchFamily="18" charset="0"/>
              </a:rPr>
              <a:t>0.97  </a:t>
            </a:r>
            <a:r>
              <a:rPr lang="en-US" altLang="zh-CN" sz="1000" b="1" dirty="0" smtClean="0">
                <a:latin typeface="Times New Roman" panose="02020603050405020304" pitchFamily="18" charset="0"/>
                <a:cs typeface="Times New Roman" panose="02020603050405020304" pitchFamily="18" charset="0"/>
              </a:rPr>
              <a:t>              </a:t>
            </a:r>
            <a:r>
              <a:rPr lang="en-US" altLang="zh-CN" sz="1000" b="1" dirty="0" smtClean="0">
                <a:solidFill>
                  <a:srgbClr val="FF0000"/>
                </a:solidFill>
                <a:latin typeface="Times New Roman" panose="02020603050405020304" pitchFamily="18" charset="0"/>
                <a:cs typeface="Times New Roman" panose="02020603050405020304" pitchFamily="18" charset="0"/>
              </a:rPr>
              <a:t>1.153           4.3  × 10</a:t>
            </a:r>
            <a:r>
              <a:rPr lang="en-US" altLang="zh-CN" sz="1000" b="1" baseline="30000" dirty="0" smtClean="0">
                <a:solidFill>
                  <a:srgbClr val="FF0000"/>
                </a:solidFill>
                <a:latin typeface="Times New Roman" panose="02020603050405020304" pitchFamily="18" charset="0"/>
                <a:cs typeface="Times New Roman" panose="02020603050405020304" pitchFamily="18" charset="0"/>
              </a:rPr>
              <a:t>9</a:t>
            </a:r>
            <a:r>
              <a:rPr lang="en-US" altLang="zh-CN" sz="1000" b="1" dirty="0" smtClean="0">
                <a:latin typeface="Times New Roman" panose="02020603050405020304" pitchFamily="18" charset="0"/>
                <a:cs typeface="Times New Roman" panose="02020603050405020304" pitchFamily="18" charset="0"/>
              </a:rPr>
              <a:t>       </a:t>
            </a:r>
            <a:endParaRPr lang="zh-CN" altLang="en-US" sz="10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807876" y="1087559"/>
            <a:ext cx="3411855" cy="553998"/>
          </a:xfrm>
          <a:prstGeom prst="rect">
            <a:avLst/>
          </a:prstGeom>
          <a:noFill/>
        </p:spPr>
        <p:txBody>
          <a:bodyPr wrap="square" rtlCol="0" anchor="t">
            <a:spAutoFit/>
          </a:bodyPr>
          <a:lstStyle/>
          <a:p>
            <a:r>
              <a:rPr lang="zh-CN" altLang="en-US" sz="1000" dirty="0" smtClean="0"/>
              <a:t>“enwiki8”英语文本</a:t>
            </a:r>
            <a:r>
              <a:rPr lang="zh-CN" altLang="en-US" sz="1000" dirty="0"/>
              <a:t>数据集，它包含了来自英文维基百科的大约1亿个单词</a:t>
            </a:r>
            <a:r>
              <a:rPr lang="zh-CN" altLang="en-US" sz="1000" dirty="0" smtClean="0"/>
              <a:t>。</a:t>
            </a:r>
            <a:r>
              <a:rPr lang="zh-CN" altLang="en-US" sz="1000" dirty="0"/>
              <a:t>数据集支持字节级因果语言建模的任务</a:t>
            </a:r>
            <a:r>
              <a:rPr lang="zh-CN" altLang="en-US" sz="1000" dirty="0" smtClean="0"/>
              <a:t>，数据</a:t>
            </a:r>
            <a:r>
              <a:rPr lang="zh-CN" altLang="en-US" sz="1000" dirty="0"/>
              <a:t>集的语言为英语（</a:t>
            </a:r>
            <a:r>
              <a:rPr lang="en-US" altLang="zh-CN" sz="1000" dirty="0" err="1"/>
              <a:t>en</a:t>
            </a:r>
            <a:r>
              <a:rPr lang="zh-CN" altLang="en-US" sz="1000" dirty="0"/>
              <a:t>）</a:t>
            </a:r>
            <a:endParaRPr lang="zh-CN" altLang="en-US" sz="1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5" name="图片 4"/>
          <p:cNvPicPr>
            <a:picLocks noChangeAspect="1"/>
          </p:cNvPicPr>
          <p:nvPr/>
        </p:nvPicPr>
        <p:blipFill>
          <a:blip r:embed="rId1"/>
          <a:stretch>
            <a:fillRect/>
          </a:stretch>
        </p:blipFill>
        <p:spPr>
          <a:xfrm>
            <a:off x="523875" y="1082675"/>
            <a:ext cx="7870825" cy="5001260"/>
          </a:xfrm>
          <a:prstGeom prst="rect">
            <a:avLst/>
          </a:prstGeom>
        </p:spPr>
      </p:pic>
      <p:sp>
        <p:nvSpPr>
          <p:cNvPr id="7" name="文本框 6"/>
          <p:cNvSpPr txBox="1"/>
          <p:nvPr/>
        </p:nvSpPr>
        <p:spPr>
          <a:xfrm>
            <a:off x="3138805" y="348615"/>
            <a:ext cx="7169785" cy="368300"/>
          </a:xfrm>
          <a:prstGeom prst="rect">
            <a:avLst/>
          </a:prstGeom>
          <a:noFill/>
        </p:spPr>
        <p:txBody>
          <a:bodyPr wrap="square" rtlCol="0">
            <a:spAutoFit/>
          </a:bodyPr>
          <a:p>
            <a:r>
              <a:rPr lang="en-US" altLang="zh-CN" b="1"/>
              <a:t>Explore S4</a:t>
            </a:r>
            <a:r>
              <a:rPr lang="zh-CN" altLang="en-US" b="1"/>
              <a:t>，</a:t>
            </a:r>
            <a:r>
              <a:rPr lang="en-US" altLang="zh-CN" b="1"/>
              <a:t>Liquid S4</a:t>
            </a:r>
            <a:r>
              <a:rPr lang="zh-CN" altLang="en-US" b="1"/>
              <a:t>，</a:t>
            </a:r>
            <a:r>
              <a:rPr lang="en-US" altLang="zh-CN" b="1">
                <a:solidFill>
                  <a:schemeClr val="accent1">
                    <a:lumMod val="75000"/>
                  </a:schemeClr>
                </a:solidFill>
              </a:rPr>
              <a:t>Mamba </a:t>
            </a:r>
            <a:r>
              <a:rPr lang="en-US" altLang="zh-CN" b="1"/>
              <a:t>and </a:t>
            </a:r>
            <a:r>
              <a:rPr lang="en-US" altLang="zh-CN" b="1">
                <a:solidFill>
                  <a:schemeClr val="accent5"/>
                </a:solidFill>
              </a:rPr>
              <a:t>RWKV</a:t>
            </a:r>
            <a:r>
              <a:rPr lang="en-US" altLang="zh-CN" b="1"/>
              <a:t> etc. </a:t>
            </a:r>
            <a:endParaRPr lang="en-US" altLang="zh-CN" b="1"/>
          </a:p>
        </p:txBody>
      </p:sp>
      <p:sp>
        <p:nvSpPr>
          <p:cNvPr id="2" name="文本框 1"/>
          <p:cNvSpPr txBox="1"/>
          <p:nvPr/>
        </p:nvSpPr>
        <p:spPr>
          <a:xfrm>
            <a:off x="2731770" y="4188460"/>
            <a:ext cx="1241425" cy="275590"/>
          </a:xfrm>
          <a:prstGeom prst="rect">
            <a:avLst/>
          </a:prstGeom>
          <a:noFill/>
        </p:spPr>
        <p:txBody>
          <a:bodyPr wrap="square" rtlCol="0" anchor="t">
            <a:spAutoFit/>
          </a:bodyPr>
          <a:p>
            <a:pPr marL="171450" indent="-171450">
              <a:buFont typeface="Wingdings" panose="05000000000000000000" charset="0"/>
              <a:buChar char="l"/>
            </a:pPr>
            <a:r>
              <a:rPr lang="en-US" altLang="zh-CN" sz="1200" b="1">
                <a:solidFill>
                  <a:schemeClr val="accent5"/>
                </a:solidFill>
              </a:rPr>
              <a:t>rwkv</a:t>
            </a:r>
            <a:endParaRPr lang="en-US" altLang="zh-CN" sz="1200" b="1">
              <a:solidFill>
                <a:schemeClr val="accent5"/>
              </a:solidFill>
            </a:endParaRPr>
          </a:p>
        </p:txBody>
      </p:sp>
      <p:sp>
        <p:nvSpPr>
          <p:cNvPr id="3" name="文本框 2"/>
          <p:cNvSpPr txBox="1"/>
          <p:nvPr/>
        </p:nvSpPr>
        <p:spPr>
          <a:xfrm>
            <a:off x="5601970" y="3912870"/>
            <a:ext cx="2243455" cy="460375"/>
          </a:xfrm>
          <a:prstGeom prst="rect">
            <a:avLst/>
          </a:prstGeom>
          <a:noFill/>
        </p:spPr>
        <p:txBody>
          <a:bodyPr wrap="square" rtlCol="0" anchor="t">
            <a:spAutoFit/>
          </a:bodyPr>
          <a:p>
            <a:pPr indent="0">
              <a:buFont typeface="Wingdings" panose="05000000000000000000" charset="0"/>
              <a:buNone/>
            </a:pPr>
            <a:r>
              <a:rPr lang="en-US" altLang="zh-CN" sz="1200" b="1">
                <a:solidFill>
                  <a:schemeClr val="accent5"/>
                </a:solidFill>
              </a:rPr>
              <a:t>a.k.a edg</a:t>
            </a:r>
            <a:r>
              <a:rPr lang="en-US" altLang="zh-CN" sz="1200" b="1">
                <a:solidFill>
                  <a:schemeClr val="accent5"/>
                </a:solidFill>
              </a:rPr>
              <a:t>e computing hardware</a:t>
            </a:r>
            <a:endParaRPr lang="en-US" altLang="zh-CN" sz="1200" b="1">
              <a:solidFill>
                <a:schemeClr val="accent5"/>
              </a:solidFill>
            </a:endParaRPr>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stretch>
            <a:fillRect/>
          </a:stretch>
        </p:blipFill>
        <p:spPr>
          <a:xfrm>
            <a:off x="8394065" y="981075"/>
            <a:ext cx="3385820" cy="1875790"/>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3" name="object 6"/>
          <p:cNvSpPr/>
          <p:nvPr/>
        </p:nvSpPr>
        <p:spPr>
          <a:xfrm>
            <a:off x="5158163" y="4317972"/>
            <a:ext cx="870147" cy="236286"/>
          </a:xfrm>
          <a:custGeom>
            <a:avLst/>
            <a:gdLst/>
            <a:ahLst/>
            <a:cxnLst/>
            <a:rect l="l" t="t" r="r" b="b"/>
            <a:pathLst>
              <a:path w="5481320" h="1488439">
                <a:moveTo>
                  <a:pt x="5481015" y="0"/>
                </a:moveTo>
                <a:lnTo>
                  <a:pt x="0" y="0"/>
                </a:lnTo>
                <a:lnTo>
                  <a:pt x="0" y="1487944"/>
                </a:lnTo>
                <a:lnTo>
                  <a:pt x="5481015" y="1487944"/>
                </a:lnTo>
                <a:lnTo>
                  <a:pt x="5481015" y="1481594"/>
                </a:lnTo>
                <a:lnTo>
                  <a:pt x="5481015" y="1475244"/>
                </a:lnTo>
                <a:lnTo>
                  <a:pt x="5481015" y="12700"/>
                </a:lnTo>
                <a:lnTo>
                  <a:pt x="5481015" y="6350"/>
                </a:lnTo>
                <a:lnTo>
                  <a:pt x="5481015" y="0"/>
                </a:lnTo>
                <a:close/>
              </a:path>
            </a:pathLst>
          </a:custGeom>
          <a:solidFill>
            <a:srgbClr val="FFFFFF"/>
          </a:solidFill>
        </p:spPr>
        <p:txBody>
          <a:bodyPr wrap="square" lIns="0" tIns="0" rIns="0" bIns="0" rtlCol="0"/>
          <a:lstStyle/>
          <a:p>
            <a:endParaRPr sz="285"/>
          </a:p>
        </p:txBody>
      </p:sp>
      <p:sp>
        <p:nvSpPr>
          <p:cNvPr id="9" name="矩形 8"/>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7" name="标题 1"/>
          <p:cNvSpPr>
            <a:spLocks noGrp="1"/>
          </p:cNvSpPr>
          <p:nvPr>
            <p:ph type="ctrTitle"/>
          </p:nvPr>
        </p:nvSpPr>
        <p:spPr>
          <a:xfrm>
            <a:off x="117134" y="1581731"/>
            <a:ext cx="11633756" cy="2387600"/>
          </a:xfrm>
          <a:noFill/>
          <a:ln>
            <a:noFill/>
          </a:ln>
        </p:spPr>
        <p:txBody>
          <a:bodyPr>
            <a:normAutofit/>
          </a:bodyPr>
          <a:lstStyle/>
          <a:p>
            <a:r>
              <a:rPr lang="en-US" altLang="zh-CN" sz="4000" b="1" dirty="0"/>
              <a:t>Supervised learning based on temporal coding in spiking neural networks</a:t>
            </a:r>
            <a:br>
              <a:rPr lang="en-US" altLang="zh-CN" sz="4000" b="1" dirty="0"/>
            </a:br>
            <a:endParaRPr lang="en-US" altLang="zh-CN" sz="4000" b="1" dirty="0" smtClean="0">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1"/>
          <a:stretch>
            <a:fillRect/>
          </a:stretch>
        </p:blipFill>
        <p:spPr>
          <a:xfrm>
            <a:off x="346655" y="98297"/>
            <a:ext cx="1904312" cy="784860"/>
          </a:xfrm>
          <a:prstGeom prst="rect">
            <a:avLst/>
          </a:prstGeom>
        </p:spPr>
      </p:pic>
      <p:sp>
        <p:nvSpPr>
          <p:cNvPr id="22" name="矩形 2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stretch>
            <a:fillRect/>
          </a:stretch>
        </p:blipFill>
        <p:spPr>
          <a:xfrm>
            <a:off x="952500" y="1184856"/>
            <a:ext cx="5717516" cy="4812084"/>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p:cNvSpPr txBox="1"/>
          <p:nvPr/>
        </p:nvSpPr>
        <p:spPr>
          <a:xfrm>
            <a:off x="324465" y="206477"/>
            <a:ext cx="3038167" cy="523220"/>
          </a:xfrm>
          <a:prstGeom prst="rect">
            <a:avLst/>
          </a:prstGeom>
          <a:noFill/>
        </p:spPr>
        <p:txBody>
          <a:bodyPr wrap="square" rtlCol="0">
            <a:spAutoFit/>
          </a:bodyPr>
          <a:lstStyle/>
          <a:p>
            <a:r>
              <a:rPr lang="en-US" altLang="zh-CN" sz="2800" dirty="0" smtClean="0"/>
              <a:t>Pros:</a:t>
            </a:r>
            <a:endParaRPr lang="zh-CN" altLang="en-US" sz="2800" dirty="0"/>
          </a:p>
        </p:txBody>
      </p:sp>
      <p:sp>
        <p:nvSpPr>
          <p:cNvPr id="18" name="文本框 17"/>
          <p:cNvSpPr txBox="1"/>
          <p:nvPr/>
        </p:nvSpPr>
        <p:spPr>
          <a:xfrm>
            <a:off x="324464" y="773231"/>
            <a:ext cx="9848236" cy="830997"/>
          </a:xfrm>
          <a:prstGeom prst="rect">
            <a:avLst/>
          </a:prstGeom>
          <a:noFill/>
        </p:spPr>
        <p:txBody>
          <a:bodyPr wrap="square" rtlCol="0">
            <a:spAutoFit/>
          </a:bodyPr>
          <a:lstStyle/>
          <a:p>
            <a:r>
              <a:rPr lang="en-US" altLang="zh-CN" sz="1600" b="1" dirty="0" smtClean="0"/>
              <a:t>4.We first design a SNN-based transformer-like architecture (SRWKV, we will rename SRWKV later) for NLP tasks. </a:t>
            </a:r>
            <a:endParaRPr lang="en-US" altLang="zh-CN" sz="1600" b="1" dirty="0" smtClean="0"/>
          </a:p>
          <a:p>
            <a:r>
              <a:rPr lang="en-US" altLang="zh-CN" sz="1600" b="1" i="1" dirty="0" smtClean="0"/>
              <a:t>5. Experiment Tasks</a:t>
            </a:r>
            <a:r>
              <a:rPr lang="zh-CN" altLang="en-US" sz="1600" b="1" i="1" dirty="0" smtClean="0"/>
              <a:t>： </a:t>
            </a:r>
            <a:r>
              <a:rPr lang="en-US" altLang="zh-CN" sz="1600" b="1" i="1" dirty="0" smtClean="0"/>
              <a:t>Text classification; Summarization; GPT</a:t>
            </a:r>
            <a:endParaRPr lang="zh-CN" altLang="en-US" sz="1600" b="1" i="1" dirty="0"/>
          </a:p>
        </p:txBody>
      </p:sp>
      <p:graphicFrame>
        <p:nvGraphicFramePr>
          <p:cNvPr id="8" name="表格 7"/>
          <p:cNvGraphicFramePr>
            <a:graphicFrameLocks noGrp="1"/>
          </p:cNvGraphicFramePr>
          <p:nvPr/>
        </p:nvGraphicFramePr>
        <p:xfrm>
          <a:off x="695632" y="1755299"/>
          <a:ext cx="9105900" cy="1809750"/>
        </p:xfrm>
        <a:graphic>
          <a:graphicData uri="http://schemas.openxmlformats.org/drawingml/2006/table">
            <a:tbl>
              <a:tblPr>
                <a:tableStyleId>{5C22544A-7EE6-4342-B048-85BDC9FD1C3A}</a:tableStyleId>
              </a:tblPr>
              <a:tblGrid>
                <a:gridCol w="2611448"/>
                <a:gridCol w="1234440"/>
                <a:gridCol w="1524502"/>
                <a:gridCol w="1245170"/>
                <a:gridCol w="1245170"/>
                <a:gridCol w="1245170"/>
              </a:tblGrid>
              <a:tr h="180975">
                <a:tc>
                  <a:txBody>
                    <a:bodyPr/>
                    <a:lstStyle/>
                    <a:p>
                      <a:pPr algn="l" fontAlgn="ct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gridSpan="5">
                  <a:txBody>
                    <a:bodyPr/>
                    <a:lstStyle/>
                    <a:p>
                      <a:pPr algn="ctr" fontAlgn="ctr"/>
                      <a:r>
                        <a:rPr lang="en-US" sz="1100" b="1" u="none" strike="noStrike" dirty="0">
                          <a:effectLst/>
                        </a:rPr>
                        <a:t>Dataset</a:t>
                      </a:r>
                      <a:endParaRPr lang="en-US" sz="1100" b="1"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hMerge="1">
                  <a:tcPr marL="9525" marR="9525" marT="9525" marB="0" anchor="ctr"/>
                </a:tc>
                <a:tc hMerge="1">
                  <a:tcPr marL="9525" marR="9525" marT="9525" marB="0" anchor="ctr"/>
                </a:tc>
                <a:tc hMerge="1">
                  <a:tcPr marL="9525" marR="9525" marT="9525" marB="0" anchor="ctr"/>
                </a:tc>
                <a:tc hMerge="1">
                  <a:tcPr marL="9525" marR="9525" marT="9525" marB="0" anchor="ctr"/>
                </a:tc>
              </a:tr>
              <a:tr h="180975">
                <a:tc>
                  <a:txBody>
                    <a:bodyPr/>
                    <a:lstStyle/>
                    <a:p>
                      <a:pPr algn="l" fontAlgn="ctr"/>
                      <a:r>
                        <a:rPr lang="en-US" sz="1100" u="none" strike="noStrike" dirty="0">
                          <a:effectLst/>
                        </a:rPr>
                        <a:t>Model name</a:t>
                      </a:r>
                      <a:endParaRPr 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100" u="none" strike="noStrike">
                          <a:effectLst/>
                        </a:rPr>
                        <a:t>MR</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100" u="none" strike="noStrike">
                          <a:effectLst/>
                        </a:rPr>
                        <a:t>SST-5</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100" u="none" strike="noStrike">
                          <a:effectLst/>
                        </a:rPr>
                        <a:t>SST-2</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100" u="none" strike="noStrike">
                          <a:effectLst/>
                        </a:rPr>
                        <a:t>Subj</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100" u="none" strike="noStrike">
                          <a:effectLst/>
                        </a:rPr>
                        <a:t>IMDB</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r>
              <a:tr h="180975">
                <a:tc>
                  <a:txBody>
                    <a:bodyPr/>
                    <a:lstStyle/>
                    <a:p>
                      <a:pPr algn="l" fontAlgn="ctr"/>
                      <a:r>
                        <a:rPr lang="en-US" sz="1100" u="none" strike="noStrike">
                          <a:effectLst/>
                        </a:rPr>
                        <a:t>RWKV</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dirty="0">
                          <a:effectLst/>
                        </a:rPr>
                        <a:t>　</a:t>
                      </a:r>
                      <a:endParaRPr lang="zh-CN" alt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r" fontAlgn="ctr"/>
                      <a:r>
                        <a:rPr lang="en-US" altLang="zh-CN" sz="1100" u="none" strike="noStrike">
                          <a:effectLst/>
                        </a:rPr>
                        <a:t>91</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r>
              <a:tr h="180975">
                <a:tc>
                  <a:txBody>
                    <a:bodyPr/>
                    <a:lstStyle/>
                    <a:p>
                      <a:pPr algn="l" fontAlgn="ctr"/>
                      <a:r>
                        <a:rPr lang="en-US" sz="1100" u="none" strike="noStrike" dirty="0">
                          <a:effectLst/>
                        </a:rPr>
                        <a:t>Transformer(w/o </a:t>
                      </a:r>
                      <a:r>
                        <a:rPr lang="en-US" sz="1100" u="none" strike="noStrike" dirty="0" smtClean="0">
                          <a:effectLst/>
                        </a:rPr>
                        <a:t>pre-trained </a:t>
                      </a:r>
                      <a:r>
                        <a:rPr lang="en-US" sz="1100" u="none" strike="noStrike" dirty="0">
                          <a:effectLst/>
                        </a:rPr>
                        <a:t>embedding )</a:t>
                      </a:r>
                      <a:endParaRPr 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r" fontAlgn="ctr"/>
                      <a:r>
                        <a:rPr lang="en-US" altLang="zh-CN" sz="1100" u="none" strike="noStrike">
                          <a:effectLst/>
                        </a:rPr>
                        <a:t>88.25</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r>
              <a:tr h="180975">
                <a:tc>
                  <a:txBody>
                    <a:bodyPr/>
                    <a:lstStyle/>
                    <a:p>
                      <a:pPr algn="l" fontAlgn="ctr"/>
                      <a:r>
                        <a:rPr lang="en-US" sz="1100" u="none" strike="noStrike">
                          <a:effectLst/>
                        </a:rPr>
                        <a:t>LSTM</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zh-CN" altLang="en-US" sz="1100" u="none" strike="noStrike">
                          <a:effectLst/>
                        </a:rPr>
                        <a:t>　</a:t>
                      </a:r>
                      <a:endParaRPr lang="zh-CN" alt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r" fontAlgn="ctr"/>
                      <a:r>
                        <a:rPr lang="en-US" altLang="zh-CN" sz="1100" u="none" strike="noStrike">
                          <a:effectLst/>
                        </a:rPr>
                        <a:t>89.7</a:t>
                      </a:r>
                      <a:endParaRPr lang="en-US" altLang="zh-CN"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r>
              <a:tr h="904875">
                <a:tc>
                  <a:txBody>
                    <a:bodyPr/>
                    <a:lstStyle/>
                    <a:p>
                      <a:pPr algn="l" fontAlgn="ctr"/>
                      <a:r>
                        <a:rPr lang="en-US" sz="1100" u="none" strike="noStrike" dirty="0">
                          <a:effectLst/>
                        </a:rPr>
                        <a:t>SRWKV</a:t>
                      </a:r>
                      <a:endParaRPr 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100" u="none" strike="noStrike" dirty="0" err="1">
                          <a:effectLst/>
                        </a:rPr>
                        <a:t>evalset</a:t>
                      </a:r>
                      <a:r>
                        <a:rPr lang="en-US" sz="1100" u="none" strike="noStrike" dirty="0">
                          <a:effectLst/>
                        </a:rPr>
                        <a:t> - </a:t>
                      </a:r>
                      <a:r>
                        <a:rPr lang="en-US" sz="1100" u="none" strike="noStrike" dirty="0" err="1">
                          <a:effectLst/>
                        </a:rPr>
                        <a:t>acc</a:t>
                      </a:r>
                      <a:r>
                        <a:rPr lang="en-US" sz="1100" u="none" strike="noStrike" dirty="0">
                          <a:effectLst/>
                        </a:rPr>
                        <a:t> : 0.7176, f1 : 0.6922</a:t>
                      </a:r>
                      <a:br>
                        <a:rPr lang="en-US" sz="1100" u="none" strike="noStrike" dirty="0">
                          <a:effectLst/>
                        </a:rPr>
                      </a:br>
                      <a:r>
                        <a:rPr lang="en-US" sz="1100" u="none" strike="noStrike" dirty="0" err="1">
                          <a:effectLst/>
                        </a:rPr>
                        <a:t>testset</a:t>
                      </a:r>
                      <a:r>
                        <a:rPr lang="en-US" sz="1100" u="none" strike="noStrike" dirty="0">
                          <a:effectLst/>
                        </a:rPr>
                        <a:t> - </a:t>
                      </a:r>
                      <a:r>
                        <a:rPr lang="en-US" sz="1100" u="none" strike="noStrike" dirty="0" err="1">
                          <a:effectLst/>
                        </a:rPr>
                        <a:t>acc</a:t>
                      </a:r>
                      <a:r>
                        <a:rPr lang="en-US" sz="1100" u="none" strike="noStrike" dirty="0">
                          <a:effectLst/>
                        </a:rPr>
                        <a:t> : 0.7012, f1 : 0.6694</a:t>
                      </a:r>
                      <a:endParaRPr lang="en-US"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100" u="none" strike="noStrike">
                          <a:effectLst/>
                        </a:rPr>
                        <a:t>evalset - acc : 0.366, f1 : 0.3317</a:t>
                      </a:r>
                      <a:br>
                        <a:rPr lang="en-US" sz="1100" u="none" strike="noStrike">
                          <a:effectLst/>
                        </a:rPr>
                      </a:br>
                      <a:r>
                        <a:rPr lang="en-US" sz="1100" u="none" strike="noStrike">
                          <a:effectLst/>
                        </a:rPr>
                        <a:t>testset - acc : 0.3439, f1 : 0.3055</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100" u="none" strike="noStrike">
                          <a:effectLst/>
                        </a:rPr>
                        <a:t>evalset - acc : 0.9227, f1 : 0.9306</a:t>
                      </a:r>
                      <a:br>
                        <a:rPr lang="en-US" sz="1100" u="none" strike="noStrike">
                          <a:effectLst/>
                        </a:rPr>
                      </a:br>
                      <a:br>
                        <a:rPr lang="en-US" sz="1100" u="none" strike="noStrike">
                          <a:effectLst/>
                        </a:rPr>
                      </a:br>
                      <a:r>
                        <a:rPr lang="en-US" sz="1100" u="none" strike="noStrike">
                          <a:effectLst/>
                        </a:rPr>
                        <a:t>testset - acc : 0.8245, f1 : 0.8309</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l" fontAlgn="ctr"/>
                      <a:r>
                        <a:rPr lang="en-US" sz="1100" u="none" strike="noStrike">
                          <a:effectLst/>
                        </a:rPr>
                        <a:t>evalset - acc : 0.8935, f1 : 0.8935</a:t>
                      </a:r>
                      <a:br>
                        <a:rPr lang="en-US" sz="1100" u="none" strike="noStrike">
                          <a:effectLst/>
                        </a:rPr>
                      </a:br>
                      <a:br>
                        <a:rPr lang="en-US" sz="1100" u="none" strike="noStrike">
                          <a:effectLst/>
                        </a:rPr>
                      </a:br>
                      <a:r>
                        <a:rPr lang="en-US" sz="1100" u="none" strike="noStrike">
                          <a:effectLst/>
                        </a:rPr>
                        <a:t>testset - acc : 0.898, f1 : 0.8979</a:t>
                      </a:r>
                      <a:endParaRPr lang="en-US" sz="1100" b="0" i="0" u="none" strike="noStrike">
                        <a:solidFill>
                          <a:srgbClr val="000000"/>
                        </a:solidFill>
                        <a:effectLst/>
                        <a:latin typeface="等线" panose="02010600030101010101" charset="-122"/>
                        <a:ea typeface="等线" panose="02010600030101010101" charset="-122"/>
                      </a:endParaRPr>
                    </a:p>
                  </a:txBody>
                  <a:tcPr marL="9525" marR="9525" marT="9525" marB="0" anchor="ctr"/>
                </a:tc>
                <a:tc>
                  <a:txBody>
                    <a:bodyPr/>
                    <a:lstStyle/>
                    <a:p>
                      <a:pPr algn="r" fontAlgn="ctr"/>
                      <a:r>
                        <a:rPr lang="en-US" altLang="zh-CN" sz="1100" u="none" strike="noStrike" dirty="0">
                          <a:effectLst/>
                        </a:rPr>
                        <a:t>90.6</a:t>
                      </a:r>
                      <a:endParaRPr lang="en-US" altLang="zh-CN" sz="1100" b="0" i="0" u="none" strike="noStrike" dirty="0">
                        <a:solidFill>
                          <a:srgbClr val="000000"/>
                        </a:solidFill>
                        <a:effectLst/>
                        <a:latin typeface="等线" panose="02010600030101010101" charset="-122"/>
                        <a:ea typeface="等线" panose="02010600030101010101" charset="-122"/>
                      </a:endParaRPr>
                    </a:p>
                  </a:txBody>
                  <a:tcPr marL="9525" marR="9525" marT="9525" marB="0" anchor="ctr"/>
                </a:tc>
              </a:tr>
            </a:tbl>
          </a:graphicData>
        </a:graphic>
      </p:graphicFrame>
      <p:grpSp>
        <p:nvGrpSpPr>
          <p:cNvPr id="28" name="组合 27"/>
          <p:cNvGrpSpPr/>
          <p:nvPr/>
        </p:nvGrpSpPr>
        <p:grpSpPr>
          <a:xfrm>
            <a:off x="695631" y="4115984"/>
            <a:ext cx="4638369" cy="2002876"/>
            <a:chOff x="589501" y="4400037"/>
            <a:chExt cx="6078130" cy="3214342"/>
          </a:xfrm>
        </p:grpSpPr>
        <p:pic>
          <p:nvPicPr>
            <p:cNvPr id="29" name="图片 28"/>
            <p:cNvPicPr>
              <a:picLocks noChangeAspect="1"/>
            </p:cNvPicPr>
            <p:nvPr/>
          </p:nvPicPr>
          <p:blipFill>
            <a:blip r:embed="rId1"/>
            <a:stretch>
              <a:fillRect/>
            </a:stretch>
          </p:blipFill>
          <p:spPr>
            <a:xfrm>
              <a:off x="589502" y="4400037"/>
              <a:ext cx="6078129" cy="3100188"/>
            </a:xfrm>
            <a:prstGeom prst="rect">
              <a:avLst/>
            </a:prstGeom>
          </p:spPr>
        </p:pic>
        <p:pic>
          <p:nvPicPr>
            <p:cNvPr id="30" name="图片 29"/>
            <p:cNvPicPr>
              <a:picLocks noChangeAspect="1"/>
            </p:cNvPicPr>
            <p:nvPr/>
          </p:nvPicPr>
          <p:blipFill>
            <a:blip r:embed="rId2"/>
            <a:stretch>
              <a:fillRect/>
            </a:stretch>
          </p:blipFill>
          <p:spPr>
            <a:xfrm>
              <a:off x="589501" y="4400037"/>
              <a:ext cx="3131200" cy="3214342"/>
            </a:xfrm>
            <a:prstGeom prst="rect">
              <a:avLst/>
            </a:prstGeom>
          </p:spPr>
        </p:pic>
      </p:grpSp>
      <p:sp>
        <p:nvSpPr>
          <p:cNvPr id="12" name="矩形 11"/>
          <p:cNvSpPr/>
          <p:nvPr/>
        </p:nvSpPr>
        <p:spPr>
          <a:xfrm>
            <a:off x="617220" y="3532129"/>
            <a:ext cx="7391400" cy="369332"/>
          </a:xfrm>
          <a:prstGeom prst="rect">
            <a:avLst/>
          </a:prstGeom>
        </p:spPr>
        <p:txBody>
          <a:bodyPr wrap="square">
            <a:spAutoFit/>
          </a:bodyPr>
          <a:lstStyle/>
          <a:p>
            <a:r>
              <a:rPr lang="en-US" altLang="zh-CN" b="1" i="1" dirty="0" smtClean="0"/>
              <a:t>Attention viz. SRWKV is sparser than RWKV</a:t>
            </a:r>
            <a:endParaRPr lang="zh-CN" altLang="en-US" b="1" i="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Glossary</a:t>
            </a:r>
            <a:endParaRPr lang="en-US" altLang="zh-CN"/>
          </a:p>
        </p:txBody>
      </p:sp>
      <p:sp>
        <p:nvSpPr>
          <p:cNvPr id="3" name="内容占位符 2"/>
          <p:cNvSpPr>
            <a:spLocks noGrp="1"/>
          </p:cNvSpPr>
          <p:nvPr>
            <p:ph idx="1"/>
          </p:nvPr>
        </p:nvSpPr>
        <p:spPr>
          <a:xfrm>
            <a:off x="838200" y="1825625"/>
            <a:ext cx="10515600" cy="4258310"/>
          </a:xfrm>
        </p:spPr>
        <p:txBody>
          <a:bodyPr/>
          <a:lstStyle/>
          <a:p>
            <a:r>
              <a:rPr lang="en-US" altLang="zh-CN" dirty="0"/>
              <a:t>Structured State Space sequence model (S4)</a:t>
            </a:r>
            <a:endParaRPr lang="en-US" altLang="zh-CN" dirty="0"/>
          </a:p>
          <a:p>
            <a:r>
              <a:rPr lang="zh-CN" altLang="en-US" dirty="0"/>
              <a:t>state space model (SSM)</a:t>
            </a:r>
            <a:endParaRPr lang="zh-CN" altLang="en-US" dirty="0"/>
          </a:p>
          <a:p>
            <a:r>
              <a:rPr lang="zh-CN" altLang="en-US" dirty="0"/>
              <a:t>High-order Polynomial Projection Operators </a:t>
            </a:r>
            <a:r>
              <a:rPr lang="en-US" altLang="zh-CN" dirty="0"/>
              <a:t>(HiPPO)</a:t>
            </a:r>
            <a:endParaRPr lang="en-US" altLang="zh-CN"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矩形 16"/>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0" name="文本框 19"/>
          <p:cNvSpPr txBox="1"/>
          <p:nvPr/>
        </p:nvSpPr>
        <p:spPr>
          <a:xfrm>
            <a:off x="9201839" y="326311"/>
            <a:ext cx="2352582" cy="385490"/>
          </a:xfrm>
          <a:prstGeom prst="rect">
            <a:avLst/>
          </a:prstGeom>
          <a:noFill/>
        </p:spPr>
        <p:txBody>
          <a:bodyPr wrap="square" rtlCol="0" anchor="t">
            <a:spAutoFit/>
            <a:scene3d>
              <a:camera prst="orthographicFront"/>
              <a:lightRig rig="threePt" dir="t"/>
            </a:scene3d>
          </a:bodyPr>
          <a:lstStyle/>
          <a:p>
            <a:pPr algn="r"/>
            <a:r>
              <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类脑实验室</a:t>
            </a:r>
            <a:endParaRPr lang="zh-CN" altLang="en-US" sz="1905"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1" name="图片 20"/>
          <p:cNvPicPr>
            <a:picLocks noChangeAspect="1"/>
          </p:cNvPicPr>
          <p:nvPr/>
        </p:nvPicPr>
        <p:blipFill>
          <a:blip r:embed="rId1"/>
          <a:stretch>
            <a:fillRect/>
          </a:stretch>
        </p:blipFill>
        <p:spPr>
          <a:xfrm>
            <a:off x="346655" y="98297"/>
            <a:ext cx="1904312" cy="784860"/>
          </a:xfrm>
          <a:prstGeom prst="rect">
            <a:avLst/>
          </a:prstGeom>
        </p:spPr>
      </p:pic>
      <p:sp>
        <p:nvSpPr>
          <p:cNvPr id="22" name="矩形 2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lstStyle/>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763648" y="1235275"/>
            <a:ext cx="877163" cy="369332"/>
          </a:xfrm>
          <a:prstGeom prst="rect">
            <a:avLst/>
          </a:prstGeom>
        </p:spPr>
        <p:txBody>
          <a:bodyPr wrap="none">
            <a:spAutoFit/>
          </a:bodyPr>
          <a:lstStyle/>
          <a:p>
            <a:r>
              <a:rPr lang="zh-CN" altLang="en-US" b="1" dirty="0" smtClean="0"/>
              <a:t>问题：</a:t>
            </a:r>
            <a:endParaRPr lang="zh-CN" altLang="en-US" b="1" dirty="0"/>
          </a:p>
        </p:txBody>
      </p:sp>
      <p:sp>
        <p:nvSpPr>
          <p:cNvPr id="13" name="矩形 12"/>
          <p:cNvSpPr/>
          <p:nvPr/>
        </p:nvSpPr>
        <p:spPr>
          <a:xfrm>
            <a:off x="763648" y="1604607"/>
            <a:ext cx="11023107" cy="1754326"/>
          </a:xfrm>
          <a:prstGeom prst="rect">
            <a:avLst/>
          </a:prstGeom>
        </p:spPr>
        <p:txBody>
          <a:bodyPr wrap="square">
            <a:spAutoFit/>
          </a:bodyPr>
          <a:lstStyle/>
          <a:p>
            <a:r>
              <a:rPr lang="en-US" altLang="zh-CN" sz="1200" b="1" dirty="0"/>
              <a:t>SPIKE-DRIVEN TRANSFORMER </a:t>
            </a:r>
            <a:r>
              <a:rPr lang="en-US" altLang="zh-CN" sz="1200" b="1" dirty="0" smtClean="0"/>
              <a:t>V2 vs </a:t>
            </a:r>
            <a:r>
              <a:rPr lang="en-US" altLang="zh-CN" sz="1200" b="1" dirty="0"/>
              <a:t>SPIKE-DRIVEN TRANSFORMER </a:t>
            </a:r>
            <a:r>
              <a:rPr lang="zh-CN" altLang="en-US" sz="1200" b="1" dirty="0" smtClean="0"/>
              <a:t>的改进有多少？我们应该朝什么方向调研？</a:t>
            </a:r>
            <a:endParaRPr lang="en-US" altLang="zh-CN" sz="1200" b="1" dirty="0" smtClean="0"/>
          </a:p>
          <a:p>
            <a:endParaRPr lang="en-US" altLang="zh-CN" sz="1200" b="1" dirty="0"/>
          </a:p>
          <a:p>
            <a:r>
              <a:rPr lang="en-US" altLang="zh-CN" sz="1200" b="1" dirty="0" smtClean="0"/>
              <a:t>2. ASTRO-SNN</a:t>
            </a:r>
            <a:r>
              <a:rPr lang="zh-CN" altLang="en-US" sz="1200" b="1" dirty="0" smtClean="0"/>
              <a:t>的具体实现</a:t>
            </a:r>
            <a:r>
              <a:rPr lang="zh-CN" altLang="en-US" sz="1200" b="1" dirty="0" smtClean="0"/>
              <a:t>？</a:t>
            </a:r>
            <a:r>
              <a:rPr lang="zh-CN" altLang="en-US" sz="1200" b="1" dirty="0" smtClean="0">
                <a:solidFill>
                  <a:srgbClr val="FF0000"/>
                </a:solidFill>
              </a:rPr>
              <a:t>事实表明这个论文</a:t>
            </a:r>
            <a:r>
              <a:rPr lang="en-US" altLang="zh-CN" sz="1200" b="1" dirty="0" smtClean="0">
                <a:solidFill>
                  <a:srgbClr val="FF0000"/>
                </a:solidFill>
              </a:rPr>
              <a:t>motivation </a:t>
            </a:r>
            <a:r>
              <a:rPr lang="zh-CN" altLang="en-US" sz="1200" b="1" dirty="0" smtClean="0">
                <a:solidFill>
                  <a:srgbClr val="FF0000"/>
                </a:solidFill>
              </a:rPr>
              <a:t>存在问题</a:t>
            </a:r>
            <a:endParaRPr lang="en-US" altLang="zh-CN" sz="1200" b="1" dirty="0" smtClean="0">
              <a:solidFill>
                <a:srgbClr val="FF0000"/>
              </a:solidFill>
            </a:endParaRPr>
          </a:p>
          <a:p>
            <a:endParaRPr lang="en-US" altLang="zh-CN" sz="1200" b="1" dirty="0"/>
          </a:p>
          <a:p>
            <a:r>
              <a:rPr lang="en-US" altLang="zh-CN" sz="1200" b="1" dirty="0" smtClean="0"/>
              <a:t>3. SNN</a:t>
            </a:r>
            <a:r>
              <a:rPr lang="zh-CN" altLang="en-US" sz="1200" b="1" dirty="0" smtClean="0"/>
              <a:t>本身的改善的作用会有什么？ 比如 </a:t>
            </a:r>
            <a:r>
              <a:rPr lang="en-US" altLang="zh-CN" sz="1200" b="1" dirty="0" smtClean="0"/>
              <a:t>trainable Tau &amp; trainable threshold </a:t>
            </a:r>
            <a:endParaRPr lang="en-US" altLang="zh-CN" sz="1200" b="1" dirty="0" smtClean="0"/>
          </a:p>
          <a:p>
            <a:endParaRPr lang="en-US" altLang="zh-CN" sz="1200" b="1" dirty="0"/>
          </a:p>
          <a:p>
            <a:r>
              <a:rPr lang="en-US" altLang="zh-CN" sz="1200" b="1" dirty="0" smtClean="0"/>
              <a:t>4. </a:t>
            </a:r>
            <a:r>
              <a:rPr lang="zh-CN" altLang="en-US" sz="1200" b="1" dirty="0"/>
              <a:t>对</a:t>
            </a:r>
            <a:r>
              <a:rPr lang="zh-CN" altLang="en-US" sz="1200" b="1" dirty="0" smtClean="0"/>
              <a:t>我们现在的工作有什么建议？</a:t>
            </a:r>
            <a:endParaRPr lang="en-US" altLang="zh-CN" sz="1200" b="1" dirty="0" smtClean="0"/>
          </a:p>
          <a:p>
            <a:endParaRPr lang="en-US" altLang="zh-CN" sz="1200" b="1" dirty="0"/>
          </a:p>
          <a:p>
            <a:r>
              <a:rPr lang="en-US" altLang="zh-CN" sz="1200" b="1" dirty="0" smtClean="0"/>
              <a:t>5.</a:t>
            </a:r>
            <a:endParaRPr lang="en-US" altLang="zh-CN" sz="12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979420" y="283210"/>
            <a:ext cx="10515600" cy="591185"/>
          </a:xfrm>
        </p:spPr>
        <p:txBody>
          <a:bodyPr/>
          <a:p>
            <a:pPr algn="l">
              <a:lnSpc>
                <a:spcPct val="100000"/>
              </a:lnSpc>
              <a:buClrTx/>
              <a:buSzTx/>
              <a:buFontTx/>
            </a:pPr>
            <a:r>
              <a:rPr lang="en-US" altLang="zh-CN" sz="1800" b="1">
                <a:latin typeface="+mn-lt"/>
                <a:ea typeface="+mn-ea"/>
                <a:cs typeface="+mn-cs"/>
              </a:rPr>
              <a:t>Roadmp of Post-transformer starting from (SSM)</a:t>
            </a:r>
            <a:endParaRPr lang="en-US" altLang="zh-CN" sz="1800" b="1">
              <a:latin typeface="+mn-lt"/>
              <a:ea typeface="+mn-ea"/>
              <a:cs typeface="+mn-cs"/>
            </a:endParaRPr>
          </a:p>
        </p:txBody>
      </p:sp>
      <p:cxnSp>
        <p:nvCxnSpPr>
          <p:cNvPr id="4" name="直接箭头连接符 3"/>
          <p:cNvCxnSpPr/>
          <p:nvPr>
            <p:custDataLst>
              <p:tags r:id="rId1"/>
            </p:custDataLst>
          </p:nvPr>
        </p:nvCxnSpPr>
        <p:spPr>
          <a:xfrm flipV="1">
            <a:off x="2216727" y="3774862"/>
            <a:ext cx="681949" cy="8271"/>
          </a:xfrm>
          <a:prstGeom prst="straightConnector1">
            <a:avLst/>
          </a:prstGeom>
          <a:ln w="38100">
            <a:solidFill>
              <a:srgbClr val="FFC000"/>
            </a:solidFill>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custDataLst>
              <p:tags r:id="rId2"/>
            </p:custDataLst>
          </p:nvPr>
        </p:nvSpPr>
        <p:spPr>
          <a:xfrm>
            <a:off x="2979126" y="3429000"/>
            <a:ext cx="872173" cy="583565"/>
          </a:xfrm>
          <a:prstGeom prst="rect">
            <a:avLst/>
          </a:prstGeom>
          <a:solidFill>
            <a:srgbClr val="7030A0"/>
          </a:solidFill>
        </p:spPr>
        <p:txBody>
          <a:bodyPr wrap="square" rtlCol="0" anchor="t">
            <a:spAutoFit/>
          </a:bodyPr>
          <a:p>
            <a:pPr marL="0" indent="0">
              <a:buNone/>
            </a:pPr>
            <a:r>
              <a:rPr lang="en-US" altLang="zh-CN" sz="3200">
                <a:sym typeface="+mn-ea"/>
              </a:rPr>
              <a:t>S4</a:t>
            </a:r>
            <a:endParaRPr lang="en-US" altLang="zh-CN" sz="3200">
              <a:sym typeface="+mn-ea"/>
            </a:endParaRPr>
          </a:p>
        </p:txBody>
      </p:sp>
      <p:sp>
        <p:nvSpPr>
          <p:cNvPr id="6" name="文本框 5"/>
          <p:cNvSpPr txBox="1"/>
          <p:nvPr>
            <p:custDataLst>
              <p:tags r:id="rId3"/>
            </p:custDataLst>
          </p:nvPr>
        </p:nvSpPr>
        <p:spPr>
          <a:xfrm>
            <a:off x="1024255" y="3429000"/>
            <a:ext cx="1162397" cy="583565"/>
          </a:xfrm>
          <a:prstGeom prst="rect">
            <a:avLst/>
          </a:prstGeom>
          <a:solidFill>
            <a:srgbClr val="7030A0"/>
          </a:solidFill>
        </p:spPr>
        <p:txBody>
          <a:bodyPr wrap="square" rtlCol="0" anchor="t">
            <a:spAutoFit/>
          </a:bodyPr>
          <a:p>
            <a:pPr marL="0" indent="0">
              <a:buNone/>
            </a:pPr>
            <a:r>
              <a:rPr lang="en-US" altLang="zh-CN" sz="3200">
                <a:sym typeface="+mn-ea"/>
              </a:rPr>
              <a:t>SSM</a:t>
            </a:r>
            <a:endParaRPr lang="en-US" altLang="zh-CN" sz="3200">
              <a:sym typeface="+mn-ea"/>
            </a:endParaRPr>
          </a:p>
        </p:txBody>
      </p:sp>
      <p:cxnSp>
        <p:nvCxnSpPr>
          <p:cNvPr id="8" name="直接箭头连接符 7"/>
          <p:cNvCxnSpPr/>
          <p:nvPr>
            <p:custDataLst>
              <p:tags r:id="rId4"/>
            </p:custDataLst>
          </p:nvPr>
        </p:nvCxnSpPr>
        <p:spPr>
          <a:xfrm flipV="1">
            <a:off x="3962545" y="3783148"/>
            <a:ext cx="420370" cy="68580"/>
          </a:xfrm>
          <a:prstGeom prst="straightConnector1">
            <a:avLst/>
          </a:prstGeom>
          <a:ln w="38100">
            <a:solidFill>
              <a:srgbClr val="FFC000"/>
            </a:solidFill>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5"/>
            </p:custDataLst>
          </p:nvPr>
        </p:nvSpPr>
        <p:spPr>
          <a:xfrm>
            <a:off x="4452620" y="3429000"/>
            <a:ext cx="2015490" cy="583565"/>
          </a:xfrm>
          <a:prstGeom prst="rect">
            <a:avLst/>
          </a:prstGeom>
          <a:solidFill>
            <a:schemeClr val="accent2">
              <a:lumMod val="60000"/>
              <a:lumOff val="40000"/>
            </a:schemeClr>
          </a:solidFill>
        </p:spPr>
        <p:txBody>
          <a:bodyPr wrap="square" rtlCol="0" anchor="t">
            <a:spAutoFit/>
          </a:bodyPr>
          <a:p>
            <a:pPr marL="0" indent="0">
              <a:buNone/>
            </a:pPr>
            <a:r>
              <a:rPr lang="en-US" altLang="zh-CN" sz="3200">
                <a:sym typeface="+mn-ea"/>
              </a:rPr>
              <a:t>Liquid-</a:t>
            </a:r>
            <a:r>
              <a:rPr lang="en-US" altLang="zh-CN" sz="3200">
                <a:sym typeface="+mn-ea"/>
              </a:rPr>
              <a:t>S4</a:t>
            </a:r>
            <a:endParaRPr lang="en-US" altLang="zh-CN" sz="3200">
              <a:sym typeface="+mn-ea"/>
            </a:endParaRPr>
          </a:p>
        </p:txBody>
      </p:sp>
      <p:cxnSp>
        <p:nvCxnSpPr>
          <p:cNvPr id="13" name="直接箭头连接符 12"/>
          <p:cNvCxnSpPr/>
          <p:nvPr>
            <p:custDataLst>
              <p:tags r:id="rId6"/>
            </p:custDataLst>
          </p:nvPr>
        </p:nvCxnSpPr>
        <p:spPr>
          <a:xfrm flipV="1">
            <a:off x="6598701" y="3799674"/>
            <a:ext cx="781685" cy="15240"/>
          </a:xfrm>
          <a:prstGeom prst="straightConnector1">
            <a:avLst/>
          </a:prstGeom>
          <a:ln w="38100">
            <a:solidFill>
              <a:srgbClr val="FFC000"/>
            </a:solidFill>
            <a:tailEnd type="arrow"/>
          </a:ln>
        </p:spPr>
        <p:style>
          <a:lnRef idx="2">
            <a:schemeClr val="accent1"/>
          </a:lnRef>
          <a:fillRef idx="0">
            <a:srgbClr val="FFFFFF"/>
          </a:fillRef>
          <a:effectRef idx="0">
            <a:srgbClr val="FFFFFF"/>
          </a:effectRef>
          <a:fontRef idx="minor">
            <a:schemeClr val="tx1"/>
          </a:fontRef>
        </p:style>
      </p:cxnSp>
      <p:sp>
        <p:nvSpPr>
          <p:cNvPr id="14" name="文本框 13"/>
          <p:cNvSpPr txBox="1"/>
          <p:nvPr>
            <p:custDataLst>
              <p:tags r:id="rId7"/>
            </p:custDataLst>
          </p:nvPr>
        </p:nvSpPr>
        <p:spPr>
          <a:xfrm>
            <a:off x="7508615" y="3429000"/>
            <a:ext cx="1193223" cy="583565"/>
          </a:xfrm>
          <a:prstGeom prst="rect">
            <a:avLst/>
          </a:prstGeom>
          <a:solidFill>
            <a:schemeClr val="accent2">
              <a:lumMod val="60000"/>
              <a:lumOff val="40000"/>
            </a:schemeClr>
          </a:solidFill>
        </p:spPr>
        <p:txBody>
          <a:bodyPr wrap="square" rtlCol="0" anchor="t">
            <a:spAutoFit/>
          </a:bodyPr>
          <a:p>
            <a:pPr marL="0" indent="0">
              <a:buNone/>
            </a:pPr>
            <a:r>
              <a:rPr lang="en-US" altLang="zh-CN" sz="3200">
                <a:sym typeface="+mn-ea"/>
              </a:rPr>
              <a:t>LFM</a:t>
            </a:r>
            <a:endParaRPr lang="en-US" altLang="zh-CN" sz="3200">
              <a:sym typeface="+mn-ea"/>
            </a:endParaRPr>
          </a:p>
        </p:txBody>
      </p:sp>
      <p:cxnSp>
        <p:nvCxnSpPr>
          <p:cNvPr id="15" name="直接箭头连接符 14"/>
          <p:cNvCxnSpPr/>
          <p:nvPr/>
        </p:nvCxnSpPr>
        <p:spPr>
          <a:xfrm>
            <a:off x="4788535" y="2764790"/>
            <a:ext cx="3175" cy="633730"/>
          </a:xfrm>
          <a:prstGeom prst="straightConnector1">
            <a:avLst/>
          </a:prstGeom>
          <a:ln w="38100">
            <a:solidFill>
              <a:srgbClr val="FF0000"/>
            </a:solidFill>
            <a:tailEnd type="arrow"/>
          </a:ln>
        </p:spPr>
        <p:style>
          <a:lnRef idx="2">
            <a:schemeClr val="accent1"/>
          </a:lnRef>
          <a:fillRef idx="0">
            <a:srgbClr val="FFFFFF"/>
          </a:fillRef>
          <a:effectRef idx="0">
            <a:srgbClr val="FFFFFF"/>
          </a:effectRef>
          <a:fontRef idx="minor">
            <a:schemeClr val="tx1"/>
          </a:fontRef>
        </p:style>
      </p:cxnSp>
      <p:sp>
        <p:nvSpPr>
          <p:cNvPr id="16" name="文本框 15"/>
          <p:cNvSpPr txBox="1"/>
          <p:nvPr/>
        </p:nvSpPr>
        <p:spPr>
          <a:xfrm>
            <a:off x="2217420" y="2096770"/>
            <a:ext cx="5339080" cy="583565"/>
          </a:xfrm>
          <a:prstGeom prst="rect">
            <a:avLst/>
          </a:prstGeom>
          <a:solidFill>
            <a:srgbClr val="00B0F0"/>
          </a:solidFill>
        </p:spPr>
        <p:txBody>
          <a:bodyPr wrap="square" rtlCol="0" anchor="t">
            <a:spAutoFit/>
          </a:bodyPr>
          <a:p>
            <a:pPr marL="0" indent="0">
              <a:buNone/>
            </a:pPr>
            <a:r>
              <a:rPr lang="en-US" altLang="zh-CN" sz="3200">
                <a:sym typeface="+mn-ea"/>
              </a:rPr>
              <a:t>Liquid </a:t>
            </a:r>
            <a:r>
              <a:rPr lang="en-US" altLang="zh-CN" sz="3200">
                <a:sym typeface="+mn-ea"/>
              </a:rPr>
              <a:t>time-consta</a:t>
            </a:r>
            <a:r>
              <a:rPr lang="en-US" altLang="zh-CN" sz="3200">
                <a:sym typeface="+mn-ea"/>
              </a:rPr>
              <a:t>nt model</a:t>
            </a:r>
            <a:endParaRPr lang="en-US" altLang="zh-CN" sz="3200">
              <a:sym typeface="+mn-ea"/>
            </a:endParaRPr>
          </a:p>
        </p:txBody>
      </p:sp>
      <p:cxnSp>
        <p:nvCxnSpPr>
          <p:cNvPr id="17" name="直接箭头连接符 16"/>
          <p:cNvCxnSpPr/>
          <p:nvPr>
            <p:custDataLst>
              <p:tags r:id="rId8"/>
            </p:custDataLst>
          </p:nvPr>
        </p:nvCxnSpPr>
        <p:spPr>
          <a:xfrm>
            <a:off x="3866991" y="4117525"/>
            <a:ext cx="515620" cy="437515"/>
          </a:xfrm>
          <a:prstGeom prst="straightConnector1">
            <a:avLst/>
          </a:prstGeom>
          <a:ln w="38100">
            <a:solidFill>
              <a:schemeClr val="accent6">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sp>
        <p:nvSpPr>
          <p:cNvPr id="18" name="文本框 17"/>
          <p:cNvSpPr txBox="1"/>
          <p:nvPr>
            <p:custDataLst>
              <p:tags r:id="rId9"/>
            </p:custDataLst>
          </p:nvPr>
        </p:nvSpPr>
        <p:spPr>
          <a:xfrm>
            <a:off x="4392930" y="4156075"/>
            <a:ext cx="1644015" cy="583565"/>
          </a:xfrm>
          <a:prstGeom prst="rect">
            <a:avLst/>
          </a:prstGeom>
          <a:solidFill>
            <a:srgbClr val="92D050"/>
          </a:solidFill>
        </p:spPr>
        <p:txBody>
          <a:bodyPr wrap="square" rtlCol="0" anchor="t">
            <a:spAutoFit/>
          </a:bodyPr>
          <a:p>
            <a:pPr marL="0" indent="0">
              <a:buNone/>
            </a:pPr>
            <a:r>
              <a:rPr lang="en-US" altLang="zh-CN" sz="3200">
                <a:sym typeface="+mn-ea"/>
              </a:rPr>
              <a:t>Mamba</a:t>
            </a:r>
            <a:endParaRPr lang="en-US" altLang="zh-CN" sz="3200">
              <a:sym typeface="+mn-ea"/>
            </a:endParaRPr>
          </a:p>
        </p:txBody>
      </p:sp>
      <p:cxnSp>
        <p:nvCxnSpPr>
          <p:cNvPr id="19" name="直接箭头连接符 18"/>
          <p:cNvCxnSpPr/>
          <p:nvPr>
            <p:custDataLst>
              <p:tags r:id="rId10"/>
            </p:custDataLst>
          </p:nvPr>
        </p:nvCxnSpPr>
        <p:spPr>
          <a:xfrm flipV="1">
            <a:off x="6516692" y="4461322"/>
            <a:ext cx="681949" cy="8271"/>
          </a:xfrm>
          <a:prstGeom prst="straightConnector1">
            <a:avLst/>
          </a:prstGeom>
          <a:ln w="38100">
            <a:solidFill>
              <a:schemeClr val="accent6">
                <a:lumMod val="60000"/>
                <a:lumOff val="40000"/>
              </a:schemeClr>
            </a:solidFill>
            <a:tailEnd type="arrow"/>
          </a:ln>
        </p:spPr>
        <p:style>
          <a:lnRef idx="2">
            <a:schemeClr val="accent1"/>
          </a:lnRef>
          <a:fillRef idx="0">
            <a:srgbClr val="FFFFFF"/>
          </a:fillRef>
          <a:effectRef idx="0">
            <a:srgbClr val="FFFFFF"/>
          </a:effectRef>
          <a:fontRef idx="minor">
            <a:schemeClr val="tx1"/>
          </a:fontRef>
        </p:style>
      </p:cxnSp>
      <p:sp>
        <p:nvSpPr>
          <p:cNvPr id="20" name="文本框 19"/>
          <p:cNvSpPr txBox="1"/>
          <p:nvPr>
            <p:custDataLst>
              <p:tags r:id="rId11"/>
            </p:custDataLst>
          </p:nvPr>
        </p:nvSpPr>
        <p:spPr>
          <a:xfrm>
            <a:off x="7287260" y="4156075"/>
            <a:ext cx="2322195" cy="583565"/>
          </a:xfrm>
          <a:prstGeom prst="rect">
            <a:avLst/>
          </a:prstGeom>
          <a:solidFill>
            <a:srgbClr val="92D050"/>
          </a:solidFill>
        </p:spPr>
        <p:txBody>
          <a:bodyPr wrap="square" rtlCol="0" anchor="t">
            <a:spAutoFit/>
          </a:bodyPr>
          <a:p>
            <a:pPr marL="0" indent="0">
              <a:buNone/>
            </a:pPr>
            <a:r>
              <a:rPr lang="en-US" altLang="zh-CN" sz="3200">
                <a:sym typeface="+mn-ea"/>
              </a:rPr>
              <a:t>Mamba-7</a:t>
            </a:r>
            <a:r>
              <a:rPr lang="en-US" altLang="zh-CN" sz="3200">
                <a:sym typeface="+mn-ea"/>
              </a:rPr>
              <a:t>B</a:t>
            </a:r>
            <a:endParaRPr lang="en-US" altLang="zh-CN" sz="3200">
              <a:sym typeface="+mn-ea"/>
            </a:endParaRPr>
          </a:p>
        </p:txBody>
      </p:sp>
      <p:sp>
        <p:nvSpPr>
          <p:cNvPr id="3" name="矩形 2"/>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3302635" y="1570990"/>
            <a:ext cx="2506345" cy="645160"/>
          </a:xfrm>
          <a:prstGeom prst="rect">
            <a:avLst/>
          </a:prstGeom>
          <a:noFill/>
        </p:spPr>
        <p:txBody>
          <a:bodyPr wrap="square" rtlCol="0" anchor="t">
            <a:spAutoFit/>
          </a:bodyPr>
          <a:p>
            <a:r>
              <a:rPr lang="en-US" altLang="zh-CN" sz="1200">
                <a:sym typeface="+mn-ea"/>
              </a:rPr>
              <a:t>R. </a:t>
            </a:r>
            <a:r>
              <a:rPr lang="en-US" altLang="zh-CN" sz="1200">
                <a:solidFill>
                  <a:srgbClr val="FF0000"/>
                </a:solidFill>
                <a:sym typeface="+mn-ea"/>
              </a:rPr>
              <a:t>Hasani</a:t>
            </a:r>
            <a:r>
              <a:rPr lang="en-US" altLang="zh-CN" sz="1200">
                <a:sym typeface="+mn-ea"/>
              </a:rPr>
              <a:t>, PhD Thesis (2016-2020)  </a:t>
            </a:r>
            <a:r>
              <a:rPr lang="zh-CN" altLang="en-US" sz="1200" b="1">
                <a:sym typeface="+mn-ea"/>
              </a:rPr>
              <a:t> </a:t>
            </a:r>
            <a:r>
              <a:rPr lang="en-US" altLang="zh-CN" sz="1200" b="1">
                <a:sym typeface="+mn-ea"/>
              </a:rPr>
              <a:t>(Liquid Neural Networks)</a:t>
            </a:r>
            <a:endParaRPr lang="en-US" altLang="zh-CN" sz="1200" b="1"/>
          </a:p>
          <a:p>
            <a:r>
              <a:rPr lang="en-US" altLang="zh-CN" sz="1200">
                <a:sym typeface="+mn-ea"/>
              </a:rPr>
              <a:t> </a:t>
            </a:r>
            <a:endParaRPr lang="en-US" altLang="zh-CN" sz="1200">
              <a:sym typeface="+mn-ea"/>
            </a:endParaRPr>
          </a:p>
        </p:txBody>
      </p:sp>
      <p:sp>
        <p:nvSpPr>
          <p:cNvPr id="22" name="文本框 21"/>
          <p:cNvSpPr txBox="1"/>
          <p:nvPr/>
        </p:nvSpPr>
        <p:spPr>
          <a:xfrm>
            <a:off x="5043805" y="2780030"/>
            <a:ext cx="5572760" cy="829945"/>
          </a:xfrm>
          <a:prstGeom prst="rect">
            <a:avLst/>
          </a:prstGeom>
          <a:noFill/>
        </p:spPr>
        <p:txBody>
          <a:bodyPr wrap="square" rtlCol="0" anchor="t">
            <a:spAutoFit/>
          </a:bodyPr>
          <a:p>
            <a:r>
              <a:rPr lang="en-US" altLang="zh-CN" sz="1200">
                <a:sym typeface="+mn-ea"/>
              </a:rPr>
              <a:t>Jimmy T.H. Smith(2023)</a:t>
            </a:r>
            <a:br>
              <a:rPr lang="en-US" altLang="zh-CN" sz="1200">
                <a:sym typeface="+mn-ea"/>
              </a:rPr>
            </a:br>
            <a:r>
              <a:rPr lang="en-US" altLang="zh-CN" sz="1200">
                <a:sym typeface="+mn-ea"/>
              </a:rPr>
              <a:t> </a:t>
            </a:r>
            <a:r>
              <a:rPr lang="zh-CN" altLang="en-US" sz="1200" b="1">
                <a:sym typeface="+mn-ea"/>
              </a:rPr>
              <a:t> </a:t>
            </a:r>
            <a:r>
              <a:rPr lang="en-US" altLang="zh-CN" sz="1200" b="1">
                <a:sym typeface="+mn-ea"/>
              </a:rPr>
              <a:t>(SIMPLIFIED STATE SPACE</a:t>
            </a:r>
            <a:endParaRPr lang="en-US" altLang="zh-CN" sz="1200" b="1">
              <a:sym typeface="+mn-ea"/>
            </a:endParaRPr>
          </a:p>
          <a:p>
            <a:r>
              <a:rPr lang="en-US" altLang="zh-CN" sz="1200" b="1">
                <a:sym typeface="+mn-ea"/>
              </a:rPr>
              <a:t> LAYERS FOR SEQUENCE MODELING)</a:t>
            </a:r>
            <a:endParaRPr lang="en-US" altLang="zh-CN" sz="1200" b="1"/>
          </a:p>
          <a:p>
            <a:r>
              <a:rPr lang="en-US" altLang="zh-CN" sz="1200">
                <a:sym typeface="+mn-ea"/>
              </a:rPr>
              <a:t> </a:t>
            </a:r>
            <a:endParaRPr lang="en-US" altLang="zh-CN" sz="1200">
              <a:sym typeface="+mn-ea"/>
            </a:endParaRPr>
          </a:p>
        </p:txBody>
      </p:sp>
      <p:sp>
        <p:nvSpPr>
          <p:cNvPr id="23" name="文本框 22"/>
          <p:cNvSpPr txBox="1"/>
          <p:nvPr/>
        </p:nvSpPr>
        <p:spPr>
          <a:xfrm>
            <a:off x="4382770" y="4820285"/>
            <a:ext cx="5572760" cy="829945"/>
          </a:xfrm>
          <a:prstGeom prst="rect">
            <a:avLst/>
          </a:prstGeom>
          <a:noFill/>
        </p:spPr>
        <p:txBody>
          <a:bodyPr wrap="square" rtlCol="0" anchor="t">
            <a:spAutoFit/>
          </a:bodyPr>
          <a:p>
            <a:r>
              <a:rPr lang="en-US" altLang="zh-CN" sz="1200">
                <a:sym typeface="+mn-ea"/>
              </a:rPr>
              <a:t>Albert Gu(2023)</a:t>
            </a:r>
            <a:br>
              <a:rPr lang="en-US" altLang="zh-CN" sz="1200">
                <a:sym typeface="+mn-ea"/>
              </a:rPr>
            </a:br>
            <a:r>
              <a:rPr lang="en-US" altLang="zh-CN" sz="1200">
                <a:sym typeface="+mn-ea"/>
              </a:rPr>
              <a:t> </a:t>
            </a:r>
            <a:r>
              <a:rPr lang="zh-CN" altLang="en-US" sz="1200" b="1">
                <a:sym typeface="+mn-ea"/>
              </a:rPr>
              <a:t> </a:t>
            </a:r>
            <a:r>
              <a:rPr lang="en-US" altLang="zh-CN" sz="1200" b="1">
                <a:sym typeface="+mn-ea"/>
              </a:rPr>
              <a:t>(Mamba: Linear-Time Sequence Modeling </a:t>
            </a:r>
            <a:endParaRPr lang="en-US" altLang="zh-CN" sz="1200" b="1">
              <a:sym typeface="+mn-ea"/>
            </a:endParaRPr>
          </a:p>
          <a:p>
            <a:r>
              <a:rPr lang="en-US" altLang="zh-CN" sz="1200" b="1">
                <a:sym typeface="+mn-ea"/>
              </a:rPr>
              <a:t>with Selective State Spaces)</a:t>
            </a:r>
            <a:endParaRPr lang="en-US" altLang="zh-CN" sz="1200" b="1"/>
          </a:p>
          <a:p>
            <a:r>
              <a:rPr lang="en-US" altLang="zh-CN" sz="1200">
                <a:sym typeface="+mn-ea"/>
              </a:rPr>
              <a:t> </a:t>
            </a:r>
            <a:endParaRPr lang="en-US" altLang="zh-CN" sz="1200">
              <a:sym typeface="+mn-ea"/>
            </a:endParaRPr>
          </a:p>
        </p:txBody>
      </p:sp>
      <p:sp>
        <p:nvSpPr>
          <p:cNvPr id="24" name="文本框 23"/>
          <p:cNvSpPr txBox="1"/>
          <p:nvPr/>
        </p:nvSpPr>
        <p:spPr>
          <a:xfrm>
            <a:off x="9698355" y="4107815"/>
            <a:ext cx="5572760" cy="829945"/>
          </a:xfrm>
          <a:prstGeom prst="rect">
            <a:avLst/>
          </a:prstGeom>
          <a:noFill/>
        </p:spPr>
        <p:txBody>
          <a:bodyPr wrap="square" rtlCol="0" anchor="t">
            <a:spAutoFit/>
          </a:bodyPr>
          <a:p>
            <a:r>
              <a:rPr lang="en-US" altLang="zh-CN" sz="1200">
                <a:sym typeface="+mn-ea"/>
              </a:rPr>
              <a:t>Albert Gu(2024)</a:t>
            </a:r>
            <a:br>
              <a:rPr lang="en-US" altLang="zh-CN" sz="1200">
                <a:sym typeface="+mn-ea"/>
              </a:rPr>
            </a:br>
            <a:r>
              <a:rPr lang="en-US" altLang="zh-CN" sz="1200">
                <a:sym typeface="+mn-ea"/>
              </a:rPr>
              <a:t> </a:t>
            </a:r>
            <a:r>
              <a:rPr lang="zh-CN" altLang="en-US" sz="1200" b="1">
                <a:sym typeface="+mn-ea"/>
              </a:rPr>
              <a:t> </a:t>
            </a:r>
            <a:r>
              <a:rPr lang="en-US" altLang="zh-CN" sz="1200" b="1">
                <a:sym typeface="+mn-ea"/>
              </a:rPr>
              <a:t>(Falcon mamba: The first </a:t>
            </a:r>
            <a:endParaRPr lang="en-US" altLang="zh-CN" sz="1200" b="1">
              <a:sym typeface="+mn-ea"/>
            </a:endParaRPr>
          </a:p>
          <a:p>
            <a:r>
              <a:rPr lang="en-US" altLang="zh-CN" sz="1200" b="1">
                <a:sym typeface="+mn-ea"/>
              </a:rPr>
              <a:t>competitive attention-free </a:t>
            </a:r>
            <a:endParaRPr lang="en-US" altLang="zh-CN" sz="1200" b="1">
              <a:sym typeface="+mn-ea"/>
            </a:endParaRPr>
          </a:p>
          <a:p>
            <a:r>
              <a:rPr lang="en-US" altLang="zh-CN" sz="1200" b="1">
                <a:sym typeface="+mn-ea"/>
              </a:rPr>
              <a:t>7b language model)</a:t>
            </a:r>
            <a:r>
              <a:rPr lang="en-US" altLang="zh-CN" sz="1200">
                <a:sym typeface="+mn-ea"/>
              </a:rPr>
              <a:t> </a:t>
            </a:r>
            <a:endParaRPr lang="en-US" altLang="zh-CN" sz="1200">
              <a:sym typeface="+mn-ea"/>
            </a:endParaRPr>
          </a:p>
        </p:txBody>
      </p:sp>
      <p:sp>
        <p:nvSpPr>
          <p:cNvPr id="25" name="文本框 24"/>
          <p:cNvSpPr txBox="1"/>
          <p:nvPr/>
        </p:nvSpPr>
        <p:spPr>
          <a:xfrm>
            <a:off x="2251075" y="4093210"/>
            <a:ext cx="5572760" cy="1014730"/>
          </a:xfrm>
          <a:prstGeom prst="rect">
            <a:avLst/>
          </a:prstGeom>
          <a:noFill/>
        </p:spPr>
        <p:txBody>
          <a:bodyPr wrap="square" rtlCol="0" anchor="t">
            <a:spAutoFit/>
          </a:bodyPr>
          <a:p>
            <a:r>
              <a:rPr lang="en-US" altLang="zh-CN" sz="1200">
                <a:sym typeface="+mn-ea"/>
              </a:rPr>
              <a:t>Albert Gu ICLR(2022)</a:t>
            </a:r>
            <a:br>
              <a:rPr lang="en-US" altLang="zh-CN" sz="1200">
                <a:sym typeface="+mn-ea"/>
              </a:rPr>
            </a:br>
            <a:r>
              <a:rPr lang="en-US" altLang="zh-CN" sz="1200">
                <a:sym typeface="+mn-ea"/>
              </a:rPr>
              <a:t> </a:t>
            </a:r>
            <a:r>
              <a:rPr lang="zh-CN" altLang="en-US" sz="1200" b="1">
                <a:sym typeface="+mn-ea"/>
              </a:rPr>
              <a:t> </a:t>
            </a:r>
            <a:r>
              <a:rPr lang="en-US" altLang="zh-CN" sz="1200" b="1">
                <a:sym typeface="+mn-ea"/>
              </a:rPr>
              <a:t>(Efficiently Modeling Long</a:t>
            </a:r>
            <a:endParaRPr lang="en-US" altLang="zh-CN" sz="1200" b="1">
              <a:sym typeface="+mn-ea"/>
            </a:endParaRPr>
          </a:p>
          <a:p>
            <a:r>
              <a:rPr lang="en-US" altLang="zh-CN" sz="1200" b="1">
                <a:sym typeface="+mn-ea"/>
              </a:rPr>
              <a:t> </a:t>
            </a:r>
            <a:r>
              <a:rPr lang="en-US" altLang="zh-CN" sz="1200" b="1" u="sng">
                <a:solidFill>
                  <a:srgbClr val="FF0000"/>
                </a:solidFill>
                <a:sym typeface="+mn-ea"/>
              </a:rPr>
              <a:t>S</a:t>
            </a:r>
            <a:r>
              <a:rPr lang="en-US" altLang="zh-CN" sz="1200" b="1">
                <a:sym typeface="+mn-ea"/>
              </a:rPr>
              <a:t>equences with </a:t>
            </a:r>
            <a:r>
              <a:rPr lang="en-US" altLang="zh-CN" sz="1200" b="1" u="sng">
                <a:solidFill>
                  <a:srgbClr val="FF0000"/>
                </a:solidFill>
                <a:sym typeface="+mn-ea"/>
              </a:rPr>
              <a:t>S</a:t>
            </a:r>
            <a:r>
              <a:rPr lang="en-US" altLang="zh-CN" sz="1200" b="1">
                <a:sym typeface="+mn-ea"/>
              </a:rPr>
              <a:t>tructured </a:t>
            </a:r>
            <a:endParaRPr lang="en-US" altLang="zh-CN" sz="1200" b="1">
              <a:sym typeface="+mn-ea"/>
            </a:endParaRPr>
          </a:p>
          <a:p>
            <a:r>
              <a:rPr lang="en-US" altLang="zh-CN" sz="1200" b="1" u="sng">
                <a:solidFill>
                  <a:srgbClr val="FF0000"/>
                </a:solidFill>
                <a:sym typeface="+mn-ea"/>
              </a:rPr>
              <a:t>S</a:t>
            </a:r>
            <a:r>
              <a:rPr lang="en-US" altLang="zh-CN" sz="1200" b="1">
                <a:sym typeface="+mn-ea"/>
              </a:rPr>
              <a:t>tate </a:t>
            </a:r>
            <a:r>
              <a:rPr lang="en-US" altLang="zh-CN" sz="1200" b="1" u="sng">
                <a:solidFill>
                  <a:srgbClr val="FF0000"/>
                </a:solidFill>
                <a:sym typeface="+mn-ea"/>
              </a:rPr>
              <a:t>S</a:t>
            </a:r>
            <a:r>
              <a:rPr lang="en-US" altLang="zh-CN" sz="1200" b="1">
                <a:sym typeface="+mn-ea"/>
              </a:rPr>
              <a:t>paces)</a:t>
            </a:r>
            <a:endParaRPr lang="en-US" altLang="zh-CN" sz="1200" b="1"/>
          </a:p>
          <a:p>
            <a:r>
              <a:rPr lang="en-US" altLang="zh-CN" sz="1200">
                <a:sym typeface="+mn-ea"/>
              </a:rPr>
              <a:t> </a:t>
            </a:r>
            <a:endParaRPr lang="en-US" altLang="zh-CN" sz="1200">
              <a:sym typeface="+mn-ea"/>
            </a:endParaRPr>
          </a:p>
        </p:txBody>
      </p:sp>
      <p:pic>
        <p:nvPicPr>
          <p:cNvPr id="27" name="图片 26"/>
          <p:cNvPicPr>
            <a:picLocks noChangeAspect="1"/>
          </p:cNvPicPr>
          <p:nvPr/>
        </p:nvPicPr>
        <p:blipFill>
          <a:blip r:embed="rId13"/>
          <a:stretch>
            <a:fillRect/>
          </a:stretch>
        </p:blipFill>
        <p:spPr>
          <a:xfrm>
            <a:off x="9020175" y="2639695"/>
            <a:ext cx="1596390" cy="1135380"/>
          </a:xfrm>
          <a:prstGeom prst="rect">
            <a:avLst/>
          </a:prstGeom>
        </p:spPr>
      </p:pic>
      <p:sp>
        <p:nvSpPr>
          <p:cNvPr id="29" name="文本框 28"/>
          <p:cNvSpPr txBox="1"/>
          <p:nvPr/>
        </p:nvSpPr>
        <p:spPr>
          <a:xfrm>
            <a:off x="9238615" y="2140585"/>
            <a:ext cx="2506345" cy="547370"/>
          </a:xfrm>
          <a:prstGeom prst="rect">
            <a:avLst/>
          </a:prstGeom>
          <a:noFill/>
        </p:spPr>
        <p:txBody>
          <a:bodyPr wrap="square" rtlCol="0" anchor="t">
            <a:noAutofit/>
          </a:bodyPr>
          <a:p>
            <a:r>
              <a:rPr lang="en-US" altLang="zh-CN" sz="1200">
                <a:sym typeface="+mn-ea"/>
              </a:rPr>
              <a:t>Ramin Hasani </a:t>
            </a:r>
            <a:r>
              <a:rPr lang="zh-CN" altLang="en-US" sz="1200">
                <a:sym typeface="+mn-ea"/>
              </a:rPr>
              <a:t>（</a:t>
            </a:r>
            <a:r>
              <a:rPr lang="en-US" altLang="zh-CN" sz="1200">
                <a:sym typeface="+mn-ea"/>
              </a:rPr>
              <a:t>2024.10.23</a:t>
            </a:r>
            <a:r>
              <a:rPr lang="zh-CN" altLang="en-US" sz="1200">
                <a:sym typeface="+mn-ea"/>
              </a:rPr>
              <a:t>）</a:t>
            </a:r>
            <a:r>
              <a:rPr lang="en-US" altLang="zh-CN" sz="1200">
                <a:sym typeface="+mn-ea"/>
              </a:rPr>
              <a:t>  </a:t>
            </a:r>
            <a:r>
              <a:rPr lang="zh-CN" altLang="en-US" sz="1200" b="1">
                <a:sym typeface="+mn-ea"/>
              </a:rPr>
              <a:t> </a:t>
            </a:r>
            <a:r>
              <a:rPr lang="en-US" altLang="zh-CN" sz="1200" b="1">
                <a:sym typeface="+mn-ea"/>
              </a:rPr>
              <a:t>(Liquid Neural Networks)</a:t>
            </a:r>
            <a:endParaRPr lang="en-US" altLang="zh-CN" sz="1200" b="1"/>
          </a:p>
          <a:p>
            <a:r>
              <a:rPr lang="en-US" altLang="zh-CN" sz="1200">
                <a:sym typeface="+mn-ea"/>
              </a:rPr>
              <a:t> </a:t>
            </a:r>
            <a:endParaRPr lang="en-US" altLang="zh-CN" sz="12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表格 4"/>
          <p:cNvGraphicFramePr/>
          <p:nvPr>
            <p:custDataLst>
              <p:tags r:id="rId1"/>
            </p:custDataLst>
          </p:nvPr>
        </p:nvGraphicFramePr>
        <p:xfrm>
          <a:off x="126365" y="0"/>
          <a:ext cx="11863070" cy="6581775"/>
        </p:xfrm>
        <a:graphic>
          <a:graphicData uri="http://schemas.openxmlformats.org/drawingml/2006/table">
            <a:tbl>
              <a:tblPr>
                <a:tableStyleId>{5940675A-B579-460E-94D1-54222C63F5DA}</a:tableStyleId>
              </a:tblPr>
              <a:tblGrid>
                <a:gridCol w="4888230"/>
                <a:gridCol w="6974840"/>
              </a:tblGrid>
              <a:tr h="243840">
                <a:tc>
                  <a:txBody>
                    <a:bodyPr/>
                    <a:p>
                      <a:pPr algn="l"/>
                      <a:r>
                        <a:rPr lang="zh-CN" altLang="en-US" sz="1200"/>
                        <a:t>论文</a:t>
                      </a:r>
                      <a:endParaRPr lang="zh-CN" altLang="en-US" sz="1200"/>
                    </a:p>
                  </a:txBody>
                  <a:tcPr marL="0" marR="0" marT="0" marB="0" anchor="ctr" anchorCtr="0"/>
                </a:tc>
                <a:tc>
                  <a:txBody>
                    <a:bodyPr/>
                    <a:p>
                      <a:pPr algn="l"/>
                      <a:r>
                        <a:rPr lang="zh-CN" altLang="en-US" sz="1200"/>
                        <a:t>贡献</a:t>
                      </a:r>
                      <a:endParaRPr lang="zh-CN" altLang="en-US" sz="1200"/>
                    </a:p>
                  </a:txBody>
                  <a:tcPr marL="0" marR="0" marT="0" marB="0" anchor="ctr" anchorCtr="0"/>
                </a:tc>
              </a:tr>
              <a:tr h="0">
                <a:tc>
                  <a:txBody>
                    <a:bodyPr/>
                    <a:p>
                      <a:r>
                        <a:rPr lang="zh-CN" altLang="en-US" sz="1200" b="1"/>
                        <a:t>液体神经网络 </a:t>
                      </a:r>
                      <a:r>
                        <a:rPr lang="en-US" altLang="zh-CN" sz="1200" b="1"/>
                        <a:t>(Liquid Neural Networks)</a:t>
                      </a:r>
                      <a:endParaRPr lang="en-US" altLang="zh-CN" sz="1200" b="1"/>
                    </a:p>
                  </a:txBody>
                  <a:tcPr marL="0" marR="0" marT="0" marB="0" anchor="ctr" anchorCtr="0"/>
                </a:tc>
                <a:tc>
                  <a:txBody>
                    <a:bodyPr/>
                    <a:p>
                      <a:pPr>
                        <a:buNone/>
                      </a:pPr>
                      <a:endParaRPr lang="zh-CN" altLang="en-US" sz="1200"/>
                    </a:p>
                  </a:txBody>
                  <a:tcPr/>
                </a:tc>
              </a:tr>
              <a:tr h="394335">
                <a:tc>
                  <a:txBody>
                    <a:bodyPr/>
                    <a:p>
                      <a:r>
                        <a:rPr lang="en-US" altLang="zh-CN" sz="1200"/>
                        <a:t>R. </a:t>
                      </a:r>
                      <a:r>
                        <a:rPr lang="en-US" altLang="zh-CN" sz="1200">
                          <a:solidFill>
                            <a:srgbClr val="FF0000"/>
                          </a:solidFill>
                        </a:rPr>
                        <a:t>Hasani</a:t>
                      </a:r>
                      <a:r>
                        <a:rPr lang="en-US" altLang="zh-CN" sz="1200"/>
                        <a:t>, PhD Thesis (2016-2020) </a:t>
                      </a:r>
                      <a:r>
                        <a:rPr lang="en-US" altLang="zh-CN" sz="1200" b="1"/>
                        <a:t>Liquid Time-constant Networks etc.</a:t>
                      </a:r>
                      <a:endParaRPr lang="zh-CN" altLang="en-US" sz="1200" b="1"/>
                    </a:p>
                  </a:txBody>
                  <a:tcPr marL="0" marR="0" marT="0" marB="0" anchor="ctr" anchorCtr="0"/>
                </a:tc>
                <a:tc>
                  <a:txBody>
                    <a:bodyPr/>
                    <a:p>
                      <a:r>
                        <a:rPr lang="zh-CN" altLang="en-US" sz="1200"/>
                        <a:t>发明了液体神经网络，一种脑启发系统，能够在训练后保持适应性和鲁棒性。</a:t>
                      </a:r>
                      <a:endParaRPr lang="zh-CN" altLang="en-US" sz="1200"/>
                    </a:p>
                  </a:txBody>
                  <a:tcPr marL="0" marR="0" marT="0" marB="0" anchor="ctr" anchorCtr="0"/>
                </a:tc>
              </a:tr>
              <a:tr h="487680">
                <a:tc>
                  <a:txBody>
                    <a:bodyPr/>
                    <a:p>
                      <a:r>
                        <a:rPr lang="en-US" altLang="zh-CN" sz="1200"/>
                        <a:t>Lechner et al. Nature MI, 2020</a:t>
                      </a:r>
                      <a:endParaRPr lang="en-US" altLang="zh-CN" sz="1200"/>
                    </a:p>
                  </a:txBody>
                  <a:tcPr marL="0" marR="0" marT="0" marB="0" anchor="ctr" anchorCtr="0"/>
                </a:tc>
                <a:tc>
                  <a:txBody>
                    <a:bodyPr/>
                    <a:p>
                      <a:r>
                        <a:rPr lang="zh-CN" altLang="en-US" sz="1200"/>
                        <a:t>实验和分析表明液体神经网络是通用逼近器，适用于序列数据的连续时间机器学习系统。</a:t>
                      </a:r>
                      <a:endParaRPr lang="zh-CN" altLang="en-US" sz="1200"/>
                    </a:p>
                  </a:txBody>
                  <a:tcPr marL="0" marR="0" marT="0" marB="0" anchor="ctr" anchorCtr="0"/>
                </a:tc>
              </a:tr>
              <a:tr h="243840">
                <a:tc>
                  <a:txBody>
                    <a:bodyPr/>
                    <a:p>
                      <a:r>
                        <a:rPr lang="en-US" altLang="zh-CN" sz="1200"/>
                        <a:t>Hasani et al.   </a:t>
                      </a:r>
                      <a:r>
                        <a:rPr lang="en-US" altLang="zh-CN" sz="1200">
                          <a:sym typeface="+mn-ea"/>
                        </a:rPr>
                        <a:t>AAAI, 2021  </a:t>
                      </a:r>
                      <a:r>
                        <a:rPr lang="zh-CN" altLang="en-US" sz="1200">
                          <a:sym typeface="+mn-ea"/>
                        </a:rPr>
                        <a:t>【</a:t>
                      </a:r>
                      <a:r>
                        <a:rPr lang="en-US" altLang="zh-CN" sz="1200" b="1">
                          <a:sym typeface="+mn-ea"/>
                        </a:rPr>
                        <a:t>Liquid Time-constant Networks</a:t>
                      </a:r>
                      <a:r>
                        <a:rPr lang="zh-CN" altLang="en-US" sz="1200" b="1">
                          <a:sym typeface="+mn-ea"/>
                        </a:rPr>
                        <a:t>】</a:t>
                      </a:r>
                      <a:endParaRPr lang="en-US" altLang="zh-CN" sz="1200"/>
                    </a:p>
                  </a:txBody>
                  <a:tcPr marL="0" marR="0" marT="0" marB="0" anchor="ctr" anchorCtr="0"/>
                </a:tc>
                <a:tc>
                  <a:txBody>
                    <a:bodyPr/>
                    <a:p>
                      <a:r>
                        <a:rPr lang="zh-CN" altLang="en-US" sz="1200"/>
                        <a:t>展示了液体神经网络在学习新技能时的参数效率。</a:t>
                      </a:r>
                      <a:endParaRPr lang="zh-CN" altLang="en-US" sz="1200"/>
                    </a:p>
                  </a:txBody>
                  <a:tcPr marL="0" marR="0" marT="0" marB="0" anchor="ctr" anchorCtr="0"/>
                </a:tc>
              </a:tr>
              <a:tr h="243840">
                <a:tc>
                  <a:txBody>
                    <a:bodyPr/>
                    <a:p>
                      <a:r>
                        <a:rPr lang="en-US" altLang="zh-CN" sz="1200"/>
                        <a:t>Vorbach et al. NeurIPS, 2021</a:t>
                      </a:r>
                      <a:endParaRPr lang="en-US" altLang="zh-CN" sz="1200"/>
                    </a:p>
                  </a:txBody>
                  <a:tcPr marL="0" marR="0" marT="0" marB="0" anchor="ctr" anchorCtr="0"/>
                </a:tc>
                <a:tc>
                  <a:txBody>
                    <a:bodyPr/>
                    <a:p>
                      <a:r>
                        <a:rPr lang="zh-CN" altLang="en-US" sz="1200"/>
                        <a:t>液体神经网络具有因果性和可解释性。</a:t>
                      </a:r>
                      <a:endParaRPr lang="zh-CN" altLang="en-US" sz="1200"/>
                    </a:p>
                  </a:txBody>
                  <a:tcPr marL="0" marR="0" marT="0" marB="0" anchor="ctr" anchorCtr="0"/>
                </a:tc>
              </a:tr>
              <a:tr h="243840">
                <a:tc>
                  <a:txBody>
                    <a:bodyPr/>
                    <a:p>
                      <a:r>
                        <a:rPr lang="en-US" altLang="zh-CN" sz="1200"/>
                        <a:t>Chahine et al. Science Robotics 2023</a:t>
                      </a:r>
                      <a:endParaRPr lang="en-US" altLang="zh-CN" sz="1200"/>
                    </a:p>
                  </a:txBody>
                  <a:tcPr marL="0" marR="0" marT="0" marB="0" anchor="ctr" anchorCtr="0"/>
                </a:tc>
                <a:tc>
                  <a:txBody>
                    <a:bodyPr/>
                    <a:p>
                      <a:r>
                        <a:rPr lang="zh-CN" altLang="en-US" sz="1200"/>
                        <a:t>液体神经网络在序列数据中能够高效建模长期依赖关系。</a:t>
                      </a:r>
                      <a:endParaRPr lang="zh-CN" altLang="en-US" sz="1200"/>
                    </a:p>
                  </a:txBody>
                  <a:tcPr marL="0" marR="0" marT="0" marB="0" anchor="ctr" anchorCtr="0"/>
                </a:tc>
              </a:tr>
              <a:tr h="243840">
                <a:tc>
                  <a:txBody>
                    <a:bodyPr/>
                    <a:p>
                      <a:r>
                        <a:rPr lang="en-US" altLang="zh-CN" sz="1200">
                          <a:solidFill>
                            <a:srgbClr val="FF0000"/>
                          </a:solidFill>
                        </a:rPr>
                        <a:t>Hasani et al. ICLR 2023</a:t>
                      </a:r>
                      <a:endParaRPr lang="en-US" altLang="zh-CN" sz="1200">
                        <a:solidFill>
                          <a:srgbClr val="FF0000"/>
                        </a:solidFill>
                      </a:endParaRPr>
                    </a:p>
                  </a:txBody>
                  <a:tcPr marL="0" marR="0" marT="0" marB="0" anchor="ctr" anchorCtr="0"/>
                </a:tc>
                <a:tc>
                  <a:txBody>
                    <a:bodyPr/>
                    <a:p>
                      <a:r>
                        <a:rPr lang="zh-CN" altLang="en-US" sz="1200">
                          <a:solidFill>
                            <a:srgbClr val="FF0000"/>
                          </a:solidFill>
                        </a:rPr>
                        <a:t>当线性化时，液体神经网络能够高效建模非常长期的依赖关系。</a:t>
                      </a:r>
                      <a:r>
                        <a:rPr lang="en-US" altLang="zh-CN" sz="1200">
                          <a:solidFill>
                            <a:srgbClr val="FF0000"/>
                          </a:solidFill>
                        </a:rPr>
                        <a:t>(</a:t>
                      </a:r>
                      <a:r>
                        <a:rPr lang="zh-CN" altLang="en-US" sz="1200">
                          <a:solidFill>
                            <a:srgbClr val="FF0000"/>
                          </a:solidFill>
                        </a:rPr>
                        <a:t>本</a:t>
                      </a:r>
                      <a:r>
                        <a:rPr lang="en-US" altLang="zh-CN" sz="1200">
                          <a:solidFill>
                            <a:srgbClr val="FF0000"/>
                          </a:solidFill>
                        </a:rPr>
                        <a:t>PPT</a:t>
                      </a:r>
                      <a:r>
                        <a:rPr lang="zh-CN" altLang="en-US" sz="1200">
                          <a:solidFill>
                            <a:srgbClr val="FF0000"/>
                          </a:solidFill>
                        </a:rPr>
                        <a:t>主要分析）</a:t>
                      </a:r>
                      <a:endParaRPr lang="zh-CN" altLang="en-US" sz="1200">
                        <a:solidFill>
                          <a:srgbClr val="FF0000"/>
                        </a:solidFill>
                      </a:endParaRPr>
                    </a:p>
                  </a:txBody>
                  <a:tcPr marL="0" marR="0" marT="0" marB="0" anchor="ctr" anchorCtr="0"/>
                </a:tc>
              </a:tr>
              <a:tr h="518160">
                <a:tc>
                  <a:txBody>
                    <a:bodyPr/>
                    <a:p>
                      <a:r>
                        <a:rPr lang="zh-CN" altLang="en-US" sz="1200" b="1"/>
                        <a:t>非线性神经微分方程序列模型</a:t>
                      </a:r>
                      <a:endParaRPr lang="zh-CN" altLang="en-US" sz="1200" b="1"/>
                    </a:p>
                  </a:txBody>
                  <a:tcPr marL="0" marR="0" marT="0" marB="0" anchor="ctr" anchorCtr="0"/>
                </a:tc>
                <a:tc>
                  <a:txBody>
                    <a:bodyPr/>
                    <a:p>
                      <a:pPr>
                        <a:buNone/>
                      </a:pPr>
                      <a:endParaRPr lang="zh-CN" altLang="en-US" sz="1200"/>
                    </a:p>
                  </a:txBody>
                  <a:tcPr/>
                </a:tc>
              </a:tr>
              <a:tr h="243840">
                <a:tc>
                  <a:txBody>
                    <a:bodyPr/>
                    <a:p>
                      <a:r>
                        <a:rPr lang="en-US" altLang="zh-CN" sz="1200"/>
                        <a:t>Massaroli et al. NeurIPS 2021</a:t>
                      </a:r>
                      <a:endParaRPr lang="en-US" altLang="zh-CN" sz="1200"/>
                    </a:p>
                  </a:txBody>
                  <a:tcPr marL="0" marR="0" marT="0" marB="0" anchor="ctr" anchorCtr="0"/>
                </a:tc>
                <a:tc>
                  <a:txBody>
                    <a:bodyPr/>
                    <a:p>
                      <a:r>
                        <a:rPr lang="zh-CN" altLang="en-US" sz="1200"/>
                        <a:t>开发了非线性神经微分方程序列模型。</a:t>
                      </a:r>
                      <a:endParaRPr lang="zh-CN" altLang="en-US" sz="1200"/>
                    </a:p>
                  </a:txBody>
                  <a:tcPr marL="0" marR="0" marT="0" marB="0" anchor="ctr" anchorCtr="0"/>
                </a:tc>
              </a:tr>
              <a:tr h="243840">
                <a:tc>
                  <a:txBody>
                    <a:bodyPr/>
                    <a:p>
                      <a:r>
                        <a:rPr lang="en-US" altLang="zh-CN" sz="1200"/>
                        <a:t>Poli et al. DLGMA 2020</a:t>
                      </a:r>
                      <a:endParaRPr lang="en-US" altLang="zh-CN" sz="1200"/>
                    </a:p>
                  </a:txBody>
                  <a:tcPr marL="0" marR="0" marT="0" marB="0" anchor="ctr" anchorCtr="0"/>
                </a:tc>
                <a:tc>
                  <a:txBody>
                    <a:bodyPr/>
                    <a:p>
                      <a:r>
                        <a:rPr lang="zh-CN" altLang="en-US" sz="1200"/>
                        <a:t>将非线性神经微分方程序列模型推广到图结构。</a:t>
                      </a:r>
                      <a:endParaRPr lang="zh-CN" altLang="en-US" sz="1200"/>
                    </a:p>
                  </a:txBody>
                  <a:tcPr marL="0" marR="0" marT="0" marB="0" anchor="ctr" anchorCtr="0"/>
                </a:tc>
              </a:tr>
              <a:tr h="243840">
                <a:tc>
                  <a:txBody>
                    <a:bodyPr/>
                    <a:p>
                      <a:r>
                        <a:rPr lang="en-US" altLang="zh-CN" sz="1200"/>
                        <a:t>Poli et al. NeurIPS 2020</a:t>
                      </a:r>
                      <a:endParaRPr lang="en-US" altLang="zh-CN" sz="1200"/>
                    </a:p>
                  </a:txBody>
                  <a:tcPr marL="0" marR="0" marT="0" marB="0" anchor="ctr" anchorCtr="0"/>
                </a:tc>
                <a:tc>
                  <a:txBody>
                    <a:bodyPr/>
                    <a:p>
                      <a:r>
                        <a:rPr lang="zh-CN" altLang="en-US" sz="1200"/>
                        <a:t>使用混合数值方法扩展和优化连续时间模型。</a:t>
                      </a:r>
                      <a:endParaRPr lang="zh-CN" altLang="en-US" sz="1200"/>
                    </a:p>
                  </a:txBody>
                  <a:tcPr marL="0" marR="0" marT="0" marB="0" anchor="ctr" anchorCtr="0"/>
                </a:tc>
              </a:tr>
              <a:tr h="243840">
                <a:tc>
                  <a:txBody>
                    <a:bodyPr/>
                    <a:p>
                      <a:r>
                        <a:rPr lang="en-US" altLang="zh-CN" sz="1200"/>
                        <a:t>Massaroli et al. NeurIPS 2020</a:t>
                      </a:r>
                      <a:endParaRPr lang="en-US" altLang="zh-CN" sz="1200"/>
                    </a:p>
                  </a:txBody>
                  <a:tcPr marL="0" marR="0" marT="0" marB="0" anchor="ctr" anchorCtr="0"/>
                </a:tc>
                <a:tc>
                  <a:txBody>
                    <a:bodyPr/>
                    <a:p>
                      <a:r>
                        <a:rPr lang="zh-CN" altLang="en-US" sz="1200"/>
                        <a:t>使用时间并行方案优化连续时间模型。</a:t>
                      </a:r>
                      <a:endParaRPr lang="zh-CN" altLang="en-US" sz="1200"/>
                    </a:p>
                  </a:txBody>
                  <a:tcPr marL="0" marR="0" marT="0" marB="0" anchor="ctr" anchorCtr="0"/>
                </a:tc>
              </a:tr>
              <a:tr h="243840">
                <a:tc>
                  <a:txBody>
                    <a:bodyPr/>
                    <a:p>
                      <a:r>
                        <a:rPr lang="en-US" altLang="zh-CN" sz="1200"/>
                        <a:t>Massaroli et al. SIAM Journal</a:t>
                      </a:r>
                      <a:endParaRPr lang="en-US" altLang="zh-CN" sz="1200"/>
                    </a:p>
                  </a:txBody>
                  <a:tcPr marL="0" marR="0" marT="0" marB="0" anchor="ctr" anchorCtr="0"/>
                </a:tc>
                <a:tc>
                  <a:txBody>
                    <a:bodyPr/>
                    <a:p>
                      <a:r>
                        <a:rPr lang="zh-CN" altLang="en-US" sz="1200"/>
                        <a:t>在控制和预测任务中达到最先进的性能。</a:t>
                      </a:r>
                      <a:endParaRPr lang="zh-CN" altLang="en-US" sz="1200"/>
                    </a:p>
                  </a:txBody>
                  <a:tcPr marL="0" marR="0" marT="0" marB="0" anchor="ctr" anchorCtr="0"/>
                </a:tc>
              </a:tr>
              <a:tr h="243840">
                <a:tc>
                  <a:txBody>
                    <a:bodyPr/>
                    <a:p>
                      <a:r>
                        <a:rPr lang="en-US" altLang="zh-CN" sz="1200"/>
                        <a:t>Poli et al. NeurIPS 2021</a:t>
                      </a:r>
                      <a:endParaRPr lang="en-US" altLang="zh-CN" sz="1200"/>
                    </a:p>
                  </a:txBody>
                  <a:tcPr marL="0" marR="0" marT="0" marB="0" anchor="ctr" anchorCtr="0"/>
                </a:tc>
                <a:tc>
                  <a:txBody>
                    <a:bodyPr/>
                    <a:p>
                      <a:r>
                        <a:rPr lang="zh-CN" altLang="en-US" sz="1200"/>
                        <a:t>在控制和预测任务中达到最先进的性能。</a:t>
                      </a:r>
                      <a:endParaRPr lang="zh-CN" altLang="en-US" sz="1200"/>
                    </a:p>
                  </a:txBody>
                  <a:tcPr marL="0" marR="0" marT="0" marB="0" anchor="ctr" anchorCtr="0"/>
                </a:tc>
              </a:tr>
              <a:tr h="243840">
                <a:tc>
                  <a:txBody>
                    <a:bodyPr/>
                    <a:p>
                      <a:r>
                        <a:rPr lang="en-US" altLang="zh-CN" sz="1200"/>
                        <a:t>Massaroli et al. IEEE Control Systems Letters</a:t>
                      </a:r>
                      <a:endParaRPr lang="en-US" altLang="zh-CN" sz="1200"/>
                    </a:p>
                  </a:txBody>
                  <a:tcPr marL="0" marR="0" marT="0" marB="0" anchor="ctr" anchorCtr="0"/>
                </a:tc>
                <a:tc>
                  <a:txBody>
                    <a:bodyPr/>
                    <a:p>
                      <a:r>
                        <a:rPr lang="zh-CN" altLang="en-US" sz="1200"/>
                        <a:t>在控制和预测任务中达到最先进的性能。</a:t>
                      </a:r>
                      <a:endParaRPr lang="zh-CN" altLang="en-US" sz="1200"/>
                    </a:p>
                  </a:txBody>
                  <a:tcPr marL="0" marR="0" marT="0" marB="0" anchor="ctr" anchorCtr="0"/>
                </a:tc>
              </a:tr>
              <a:tr h="243840">
                <a:tc>
                  <a:txBody>
                    <a:bodyPr/>
                    <a:p>
                      <a:r>
                        <a:rPr lang="en-US" altLang="zh-CN" sz="1200"/>
                        <a:t>Poli et al. 2021 TorchDyn</a:t>
                      </a:r>
                      <a:endParaRPr lang="en-US" altLang="zh-CN" sz="1200"/>
                    </a:p>
                  </a:txBody>
                  <a:tcPr marL="0" marR="0" marT="0" marB="0" anchor="ctr" anchorCtr="0"/>
                </a:tc>
                <a:tc>
                  <a:txBody>
                    <a:bodyPr/>
                    <a:p>
                      <a:r>
                        <a:rPr lang="zh-CN" altLang="en-US" sz="1200"/>
                        <a:t>发布了最全面的神经微分方程开源库，用于生成建模和预测。</a:t>
                      </a:r>
                      <a:endParaRPr lang="zh-CN" altLang="en-US" sz="1200"/>
                    </a:p>
                  </a:txBody>
                  <a:tcPr marL="0" marR="0" marT="0" marB="0" anchor="ctr" anchorCtr="0"/>
                </a:tc>
              </a:tr>
              <a:tr h="518160">
                <a:tc>
                  <a:txBody>
                    <a:bodyPr/>
                    <a:p>
                      <a:r>
                        <a:rPr lang="zh-CN" altLang="en-US" sz="1200" b="1"/>
                        <a:t>线性状态空间架构</a:t>
                      </a:r>
                      <a:endParaRPr lang="zh-CN" altLang="en-US" sz="1200" b="1"/>
                    </a:p>
                  </a:txBody>
                  <a:tcPr marL="0" marR="0" marT="0" marB="0" anchor="ctr" anchorCtr="0"/>
                </a:tc>
                <a:tc>
                  <a:txBody>
                    <a:bodyPr/>
                    <a:p>
                      <a:pPr>
                        <a:buNone/>
                      </a:pPr>
                      <a:endParaRPr lang="zh-CN" altLang="en-US" sz="1200"/>
                    </a:p>
                  </a:txBody>
                  <a:tcPr/>
                </a:tc>
              </a:tr>
              <a:tr h="243840">
                <a:tc>
                  <a:txBody>
                    <a:bodyPr/>
                    <a:p>
                      <a:r>
                        <a:rPr lang="en-US" altLang="zh-CN" sz="1200"/>
                        <a:t>Smith et al. ICLR 2023</a:t>
                      </a:r>
                      <a:endParaRPr lang="en-US" altLang="zh-CN" sz="1200"/>
                    </a:p>
                  </a:txBody>
                  <a:tcPr marL="0" marR="0" marT="0" marB="0" anchor="ctr" anchorCtr="0"/>
                </a:tc>
                <a:tc>
                  <a:txBody>
                    <a:bodyPr/>
                    <a:p>
                      <a:r>
                        <a:rPr lang="zh-CN" altLang="en-US" sz="1200"/>
                        <a:t>提出了第一个高效的基于并行扫描的线性状态空间架构。</a:t>
                      </a:r>
                      <a:endParaRPr lang="zh-CN" altLang="en-US" sz="1200"/>
                    </a:p>
                  </a:txBody>
                  <a:tcPr marL="0" marR="0" marT="0" marB="0" anchor="ctr" anchorCtr="0"/>
                </a:tc>
              </a:tr>
              <a:tr h="243840">
                <a:tc>
                  <a:txBody>
                    <a:bodyPr/>
                    <a:p>
                      <a:r>
                        <a:rPr lang="en-US" altLang="zh-CN" sz="1200"/>
                        <a:t>Parnichkun et al. ICML 2024</a:t>
                      </a:r>
                      <a:endParaRPr lang="en-US" altLang="zh-CN" sz="1200"/>
                    </a:p>
                  </a:txBody>
                  <a:tcPr marL="0" marR="0" marT="0" marB="0" anchor="ctr" anchorCtr="0"/>
                </a:tc>
                <a:tc>
                  <a:txBody>
                    <a:bodyPr/>
                    <a:p>
                      <a:r>
                        <a:rPr lang="zh-CN" altLang="en-US" sz="1200"/>
                        <a:t>提出了基于有理函数的最先进的时间序列状态空间模型。</a:t>
                      </a:r>
                      <a:endParaRPr lang="zh-CN" altLang="en-US" sz="1200"/>
                    </a:p>
                  </a:txBody>
                  <a:tcPr marL="0" marR="0" marT="0" marB="0" anchor="ctr" anchorCtr="0"/>
                </a:tc>
              </a:tr>
              <a:tr h="243840">
                <a:tc>
                  <a:txBody>
                    <a:bodyPr/>
                    <a:p>
                      <a:r>
                        <a:rPr lang="en-US" altLang="zh-CN" sz="1200"/>
                        <a:t>Zhou et al. ICML 2023</a:t>
                      </a:r>
                      <a:endParaRPr lang="en-US" altLang="zh-CN" sz="1200"/>
                    </a:p>
                  </a:txBody>
                  <a:tcPr marL="0" marR="0" marT="0" marB="0" anchor="ctr" anchorCtr="0"/>
                </a:tc>
                <a:tc>
                  <a:txBody>
                    <a:bodyPr/>
                    <a:p>
                      <a:r>
                        <a:rPr lang="zh-CN" altLang="en-US" sz="1200"/>
                        <a:t>首次提出了时间序列的生成状态空间架构。</a:t>
                      </a:r>
                      <a:endParaRPr lang="zh-CN" altLang="en-US" sz="1200"/>
                    </a:p>
                  </a:txBody>
                  <a:tcPr marL="0" marR="0" marT="0" marB="0" anchor="ctr" anchorCtr="0"/>
                </a:tc>
              </a:tr>
              <a:tr h="243840">
                <a:tc>
                  <a:txBody>
                    <a:bodyPr/>
                    <a:p>
                      <a:r>
                        <a:rPr lang="en-US" altLang="zh-CN" sz="1200"/>
                        <a:t>Smith et al. NeurIPS 2024</a:t>
                      </a:r>
                      <a:endParaRPr lang="en-US" altLang="zh-CN" sz="1200"/>
                    </a:p>
                  </a:txBody>
                  <a:tcPr marL="0" marR="0" marT="0" marB="0" anchor="ctr" anchorCtr="0"/>
                </a:tc>
                <a:tc>
                  <a:txBody>
                    <a:bodyPr/>
                    <a:p>
                      <a:r>
                        <a:rPr lang="zh-CN" altLang="en-US" sz="1200"/>
                        <a:t>提出了视频的状态空间架构。</a:t>
                      </a:r>
                      <a:endParaRPr lang="zh-CN" altLang="en-US" sz="1200"/>
                    </a:p>
                  </a:txBody>
                  <a:tcPr marL="0" marR="0" marT="0" marB="0" anchor="ctr" anchorCtr="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表格 4"/>
          <p:cNvGraphicFramePr/>
          <p:nvPr/>
        </p:nvGraphicFramePr>
        <p:xfrm>
          <a:off x="523875" y="1280795"/>
          <a:ext cx="11266170" cy="4729480"/>
        </p:xfrm>
        <a:graphic>
          <a:graphicData uri="http://schemas.openxmlformats.org/drawingml/2006/table">
            <a:tbl>
              <a:tblPr>
                <a:tableStyleId>{5940675A-B579-460E-94D1-54222C63F5DA}</a:tableStyleId>
              </a:tblPr>
              <a:tblGrid>
                <a:gridCol w="3347085"/>
                <a:gridCol w="7919085"/>
              </a:tblGrid>
              <a:tr h="396240">
                <a:tc>
                  <a:txBody>
                    <a:bodyPr/>
                    <a:p>
                      <a:r>
                        <a:rPr lang="zh-CN" altLang="en-US" sz="1400" b="1"/>
                        <a:t>神经算子框架</a:t>
                      </a:r>
                      <a:endParaRPr lang="zh-CN" altLang="en-US" sz="1400" b="1"/>
                    </a:p>
                  </a:txBody>
                  <a:tcPr marL="0" marR="0" marT="0" marB="0" anchor="ctr" anchorCtr="0"/>
                </a:tc>
                <a:tc>
                  <a:txBody>
                    <a:bodyPr/>
                    <a:p>
                      <a:pPr>
                        <a:buNone/>
                      </a:pPr>
                      <a:endParaRPr lang="zh-CN" altLang="en-US" sz="2400"/>
                    </a:p>
                  </a:txBody>
                  <a:tcPr/>
                </a:tc>
              </a:tr>
              <a:tr h="261620">
                <a:tc>
                  <a:txBody>
                    <a:bodyPr/>
                    <a:p>
                      <a:r>
                        <a:rPr lang="en-US" altLang="zh-CN" sz="1400"/>
                        <a:t>Poli et al. NeurIPS 2022</a:t>
                      </a:r>
                      <a:endParaRPr lang="en-US" altLang="zh-CN" sz="1400"/>
                    </a:p>
                  </a:txBody>
                  <a:tcPr marL="0" marR="0" marT="0" marB="0" anchor="ctr" anchorCtr="0"/>
                </a:tc>
                <a:tc>
                  <a:txBody>
                    <a:bodyPr/>
                    <a:p>
                      <a:r>
                        <a:rPr lang="zh-CN" altLang="en-US" sz="1400"/>
                        <a:t>提出了新的神经算子框架，在解决微分方程和预测任务中优于傅里叶神经算子。</a:t>
                      </a:r>
                      <a:endParaRPr lang="zh-CN" altLang="en-US" sz="1400"/>
                    </a:p>
                  </a:txBody>
                  <a:tcPr marL="0" marR="0" marT="0" marB="0" anchor="ctr" anchorCtr="0"/>
                </a:tc>
              </a:tr>
              <a:tr h="396240">
                <a:tc>
                  <a:txBody>
                    <a:bodyPr/>
                    <a:p>
                      <a:r>
                        <a:rPr lang="zh-CN" altLang="en-US" sz="1400" b="1"/>
                        <a:t>深度信号处理架构</a:t>
                      </a:r>
                      <a:endParaRPr lang="zh-CN" altLang="en-US" sz="1400" b="1"/>
                    </a:p>
                  </a:txBody>
                  <a:tcPr marL="0" marR="0" marT="0" marB="0" anchor="ctr" anchorCtr="0"/>
                </a:tc>
                <a:tc>
                  <a:txBody>
                    <a:bodyPr/>
                    <a:p>
                      <a:pPr>
                        <a:buNone/>
                      </a:pPr>
                      <a:endParaRPr lang="zh-CN" altLang="en-US" sz="2400"/>
                    </a:p>
                  </a:txBody>
                  <a:tcPr/>
                </a:tc>
              </a:tr>
              <a:tr h="182880">
                <a:tc>
                  <a:txBody>
                    <a:bodyPr/>
                    <a:p>
                      <a:r>
                        <a:rPr lang="en-US" altLang="zh-CN" sz="1400"/>
                        <a:t>Poli et al. ICML 2023</a:t>
                      </a:r>
                      <a:endParaRPr lang="en-US" altLang="zh-CN" sz="1400"/>
                    </a:p>
                  </a:txBody>
                  <a:tcPr marL="0" marR="0" marT="0" marB="0" anchor="ctr" anchorCtr="0"/>
                </a:tc>
                <a:tc>
                  <a:txBody>
                    <a:bodyPr/>
                    <a:p>
                      <a:r>
                        <a:rPr lang="zh-CN" altLang="en-US" sz="1400"/>
                        <a:t>提出了</a:t>
                      </a:r>
                      <a:r>
                        <a:rPr lang="en-US" altLang="zh-CN" sz="1400"/>
                        <a:t>Hyena</a:t>
                      </a:r>
                      <a:r>
                        <a:rPr lang="zh-CN" altLang="en-US" sz="1400"/>
                        <a:t>深度信号处理架构。</a:t>
                      </a:r>
                      <a:endParaRPr lang="zh-CN" altLang="en-US" sz="1400"/>
                    </a:p>
                  </a:txBody>
                  <a:tcPr marL="0" marR="0" marT="0" marB="0" anchor="ctr" anchorCtr="0"/>
                </a:tc>
              </a:tr>
              <a:tr h="182880">
                <a:tc>
                  <a:txBody>
                    <a:bodyPr/>
                    <a:p>
                      <a:r>
                        <a:rPr lang="en-US" altLang="zh-CN" sz="1400"/>
                        <a:t>Massaroli et al. NeurIPS 2023</a:t>
                      </a:r>
                      <a:endParaRPr lang="en-US" altLang="zh-CN" sz="1400"/>
                    </a:p>
                  </a:txBody>
                  <a:tcPr marL="0" marR="0" marT="0" marB="0" anchor="ctr" anchorCtr="0"/>
                </a:tc>
                <a:tc>
                  <a:txBody>
                    <a:bodyPr/>
                    <a:p>
                      <a:r>
                        <a:rPr lang="zh-CN" altLang="en-US" sz="1400"/>
                        <a:t>提出了</a:t>
                      </a:r>
                      <a:r>
                        <a:rPr lang="en-US" altLang="zh-CN" sz="1400"/>
                        <a:t>HyenaDNA</a:t>
                      </a:r>
                      <a:r>
                        <a:rPr lang="zh-CN" altLang="en-US" sz="1400"/>
                        <a:t>深度信号处理架构。</a:t>
                      </a:r>
                      <a:endParaRPr lang="zh-CN" altLang="en-US" sz="1400"/>
                    </a:p>
                  </a:txBody>
                  <a:tcPr marL="0" marR="0" marT="0" marB="0" anchor="ctr" anchorCtr="0"/>
                </a:tc>
              </a:tr>
              <a:tr h="182880">
                <a:tc>
                  <a:txBody>
                    <a:bodyPr/>
                    <a:p>
                      <a:r>
                        <a:rPr lang="en-US" altLang="zh-CN" sz="1400"/>
                        <a:t>Nguyen et al. NeurIPS 2023</a:t>
                      </a:r>
                      <a:endParaRPr lang="en-US" altLang="zh-CN" sz="1400"/>
                    </a:p>
                  </a:txBody>
                  <a:tcPr marL="0" marR="0" marT="0" marB="0" anchor="ctr" anchorCtr="0"/>
                </a:tc>
                <a:tc>
                  <a:txBody>
                    <a:bodyPr/>
                    <a:p>
                      <a:r>
                        <a:rPr lang="zh-CN" altLang="en-US" sz="1400"/>
                        <a:t>提出了</a:t>
                      </a:r>
                      <a:r>
                        <a:rPr lang="en-US" altLang="zh-CN" sz="1400"/>
                        <a:t>StripedHyena</a:t>
                      </a:r>
                      <a:r>
                        <a:rPr lang="zh-CN" altLang="en-US" sz="1400"/>
                        <a:t>深度信号处理架构。</a:t>
                      </a:r>
                      <a:endParaRPr lang="zh-CN" altLang="en-US" sz="1400"/>
                    </a:p>
                  </a:txBody>
                  <a:tcPr marL="0" marR="0" marT="0" marB="0" anchor="ctr" anchorCtr="0"/>
                </a:tc>
              </a:tr>
              <a:tr h="261620">
                <a:tc>
                  <a:txBody>
                    <a:bodyPr/>
                    <a:p>
                      <a:r>
                        <a:rPr lang="en-US" altLang="zh-CN" sz="1400"/>
                        <a:t>Nguyen et al. 2024</a:t>
                      </a:r>
                      <a:endParaRPr lang="en-US" altLang="zh-CN" sz="1400"/>
                    </a:p>
                  </a:txBody>
                  <a:tcPr marL="0" marR="0" marT="0" marB="0" anchor="ctr" anchorCtr="0"/>
                </a:tc>
                <a:tc>
                  <a:txBody>
                    <a:bodyPr/>
                    <a:p>
                      <a:r>
                        <a:rPr lang="zh-CN" altLang="en-US" sz="1400"/>
                        <a:t>基于</a:t>
                      </a:r>
                      <a:r>
                        <a:rPr lang="en-US" altLang="zh-CN" sz="1400"/>
                        <a:t>StripedHyena</a:t>
                      </a:r>
                      <a:r>
                        <a:rPr lang="zh-CN" altLang="en-US" sz="1400"/>
                        <a:t>提出了</a:t>
                      </a:r>
                      <a:r>
                        <a:rPr lang="en-US" altLang="zh-CN" sz="1400"/>
                        <a:t>Evo</a:t>
                      </a:r>
                      <a:r>
                        <a:rPr lang="zh-CN" altLang="en-US" sz="1400"/>
                        <a:t>，一个能够生成新</a:t>
                      </a:r>
                      <a:r>
                        <a:rPr lang="en-US" altLang="zh-CN" sz="1400"/>
                        <a:t>CRISPR</a:t>
                      </a:r>
                      <a:r>
                        <a:rPr lang="zh-CN" altLang="en-US" sz="1400"/>
                        <a:t>系统的</a:t>
                      </a:r>
                      <a:r>
                        <a:rPr lang="en-US" altLang="zh-CN" sz="1400"/>
                        <a:t>DNA</a:t>
                      </a:r>
                      <a:r>
                        <a:rPr lang="zh-CN" altLang="en-US" sz="1400"/>
                        <a:t>基础模型。</a:t>
                      </a:r>
                      <a:endParaRPr lang="zh-CN" altLang="en-US" sz="1400"/>
                    </a:p>
                  </a:txBody>
                  <a:tcPr marL="0" marR="0" marT="0" marB="0" anchor="ctr" anchorCtr="0"/>
                </a:tc>
              </a:tr>
              <a:tr h="457200">
                <a:tc>
                  <a:txBody>
                    <a:bodyPr/>
                    <a:p>
                      <a:r>
                        <a:rPr lang="zh-CN" altLang="en-US" sz="1400" b="1"/>
                        <a:t>语言模型</a:t>
                      </a:r>
                      <a:r>
                        <a:rPr lang="zh-CN" altLang="en-US" sz="1400" b="1"/>
                        <a:t>扩展</a:t>
                      </a:r>
                      <a:endParaRPr lang="zh-CN" altLang="en-US" sz="1400" b="1"/>
                    </a:p>
                  </a:txBody>
                  <a:tcPr marL="0" marR="0" marT="0" marB="0" anchor="ctr" anchorCtr="0"/>
                </a:tc>
                <a:tc>
                  <a:txBody>
                    <a:bodyPr/>
                    <a:p>
                      <a:pPr>
                        <a:buNone/>
                      </a:pPr>
                      <a:endParaRPr lang="zh-CN" altLang="en-US" sz="2400"/>
                    </a:p>
                  </a:txBody>
                  <a:tcPr/>
                </a:tc>
              </a:tr>
              <a:tr h="365760">
                <a:tc>
                  <a:txBody>
                    <a:bodyPr/>
                    <a:p>
                      <a:r>
                        <a:rPr lang="en-US" altLang="zh-CN" sz="1400"/>
                        <a:t>Poli et al. ICML 2024</a:t>
                      </a:r>
                      <a:endParaRPr lang="en-US" altLang="zh-CN" sz="1400"/>
                    </a:p>
                  </a:txBody>
                  <a:tcPr marL="0" marR="0" marT="0" marB="0" anchor="ctr" anchorCtr="0"/>
                </a:tc>
                <a:tc>
                  <a:txBody>
                    <a:bodyPr/>
                    <a:p>
                      <a:r>
                        <a:rPr lang="zh-CN" altLang="en-US" sz="1400"/>
                        <a:t>首次扩展了基于深度信号处理和状态空间层的语言模型，并进行了最广泛的超越</a:t>
                      </a:r>
                      <a:r>
                        <a:rPr lang="en-US" altLang="zh-CN" sz="1400"/>
                        <a:t>Transformer</a:t>
                      </a:r>
                      <a:r>
                        <a:rPr lang="zh-CN" altLang="en-US" sz="1400"/>
                        <a:t>架构的扩展定律分析。</a:t>
                      </a:r>
                      <a:endParaRPr lang="zh-CN" altLang="en-US" sz="1400"/>
                    </a:p>
                  </a:txBody>
                  <a:tcPr marL="0" marR="0" marT="0" marB="0" anchor="ctr" anchorCtr="0"/>
                </a:tc>
              </a:tr>
              <a:tr h="396240">
                <a:tc>
                  <a:txBody>
                    <a:bodyPr/>
                    <a:p>
                      <a:r>
                        <a:rPr lang="zh-CN" altLang="en-US" sz="1400" b="1"/>
                        <a:t>开源</a:t>
                      </a:r>
                      <a:r>
                        <a:rPr lang="en-US" altLang="zh-CN" sz="1400" b="1"/>
                        <a:t>LLM</a:t>
                      </a:r>
                      <a:r>
                        <a:rPr lang="zh-CN" altLang="en-US" sz="1400" b="1"/>
                        <a:t>微调和合并</a:t>
                      </a:r>
                      <a:endParaRPr lang="zh-CN" altLang="en-US" sz="1400" b="1"/>
                    </a:p>
                  </a:txBody>
                  <a:tcPr marL="0" marR="0" marT="0" marB="0" anchor="ctr" anchorCtr="0"/>
                </a:tc>
                <a:tc>
                  <a:txBody>
                    <a:bodyPr/>
                    <a:p>
                      <a:pPr>
                        <a:buNone/>
                      </a:pPr>
                      <a:endParaRPr lang="zh-CN" altLang="en-US" sz="2400"/>
                    </a:p>
                  </a:txBody>
                  <a:tcPr/>
                </a:tc>
              </a:tr>
              <a:tr h="182880">
                <a:tc>
                  <a:txBody>
                    <a:bodyPr/>
                    <a:p>
                      <a:r>
                        <a:rPr lang="en-US" altLang="zh-CN" sz="1400"/>
                        <a:t>Maxime Lebonne, link</a:t>
                      </a:r>
                      <a:endParaRPr lang="en-US" altLang="zh-CN" sz="1400"/>
                    </a:p>
                  </a:txBody>
                  <a:tcPr marL="0" marR="0" marT="0" marB="0" anchor="ctr" anchorCtr="0"/>
                </a:tc>
                <a:tc>
                  <a:txBody>
                    <a:bodyPr/>
                    <a:p>
                      <a:r>
                        <a:rPr lang="zh-CN" altLang="en-US" sz="1400"/>
                        <a:t>团队在开源</a:t>
                      </a:r>
                      <a:r>
                        <a:rPr lang="en-US" altLang="zh-CN" sz="1400"/>
                        <a:t>LLM</a:t>
                      </a:r>
                      <a:r>
                        <a:rPr lang="zh-CN" altLang="en-US" sz="1400"/>
                        <a:t>微调和合并方面做出了重要贡献。</a:t>
                      </a:r>
                      <a:endParaRPr lang="zh-CN" altLang="en-US" sz="1400"/>
                    </a:p>
                  </a:txBody>
                  <a:tcPr marL="0" marR="0" marT="0" marB="0" anchor="ctr" anchorCtr="0"/>
                </a:tc>
              </a:tr>
              <a:tr h="396240">
                <a:tc>
                  <a:txBody>
                    <a:bodyPr/>
                    <a:p>
                      <a:r>
                        <a:rPr lang="zh-CN" altLang="en-US" sz="1400" b="1"/>
                        <a:t>图神经网络和几何深度学习</a:t>
                      </a:r>
                      <a:endParaRPr lang="zh-CN" altLang="en-US" sz="1400" b="1"/>
                    </a:p>
                  </a:txBody>
                  <a:tcPr marL="0" marR="0" marT="0" marB="0" anchor="ctr" anchorCtr="0"/>
                </a:tc>
                <a:tc>
                  <a:txBody>
                    <a:bodyPr/>
                    <a:p>
                      <a:pPr>
                        <a:buNone/>
                      </a:pPr>
                      <a:endParaRPr lang="zh-CN" altLang="en-US" sz="2400"/>
                    </a:p>
                  </a:txBody>
                  <a:tcPr/>
                </a:tc>
              </a:tr>
              <a:tr h="213360">
                <a:tc>
                  <a:txBody>
                    <a:bodyPr/>
                    <a:p>
                      <a:r>
                        <a:rPr lang="en-US" altLang="zh-CN" sz="1400"/>
                        <a:t>Lim et al. ICLR 2024</a:t>
                      </a:r>
                      <a:endParaRPr lang="en-US" altLang="zh-CN" sz="1400"/>
                    </a:p>
                  </a:txBody>
                  <a:tcPr marL="0" marR="0" marT="0" marB="0" anchor="ctr" anchorCtr="0"/>
                </a:tc>
                <a:tc>
                  <a:txBody>
                    <a:bodyPr/>
                    <a:p>
                      <a:r>
                        <a:rPr lang="zh-CN" altLang="en-US" sz="1400"/>
                        <a:t>在图神经网络和几何深度学习方面做出了开创性工作。</a:t>
                      </a:r>
                      <a:endParaRPr lang="zh-CN" altLang="en-US" sz="1400"/>
                    </a:p>
                  </a:txBody>
                  <a:tcPr marL="0" marR="0" marT="0" marB="0" anchor="ctr" anchorCtr="0"/>
                </a:tc>
              </a:tr>
              <a:tr h="182880">
                <a:tc>
                  <a:txBody>
                    <a:bodyPr/>
                    <a:p>
                      <a:r>
                        <a:rPr lang="en-US" altLang="zh-CN" sz="1400"/>
                        <a:t>Wang et al. CoRL 2023</a:t>
                      </a:r>
                      <a:endParaRPr lang="en-US" altLang="zh-CN" sz="1400"/>
                    </a:p>
                  </a:txBody>
                  <a:tcPr marL="0" marR="0" marT="0" marB="0" anchor="ctr" anchorCtr="0"/>
                </a:tc>
                <a:tc>
                  <a:txBody>
                    <a:bodyPr/>
                    <a:p>
                      <a:r>
                        <a:rPr lang="zh-CN" altLang="en-US" sz="1400"/>
                        <a:t>定义了神经网络中新的可解释性度量。</a:t>
                      </a:r>
                      <a:endParaRPr lang="zh-CN" altLang="en-US" sz="1400"/>
                    </a:p>
                  </a:txBody>
                  <a:tcPr marL="0" marR="0" marT="0" marB="0" anchor="ctr" anchorCtr="0"/>
                </a:tc>
              </a:tr>
              <a:tr h="182880">
                <a:tc>
                  <a:txBody>
                    <a:bodyPr/>
                    <a:p>
                      <a:r>
                        <a:rPr lang="en-US" altLang="zh-CN" sz="1400"/>
                        <a:t>Loo et al. ICML 2023</a:t>
                      </a:r>
                      <a:endParaRPr lang="en-US" altLang="zh-CN" sz="1400"/>
                    </a:p>
                  </a:txBody>
                  <a:tcPr marL="0" marR="0" marT="0" marB="0" anchor="ctr" anchorCtr="0"/>
                </a:tc>
                <a:tc>
                  <a:txBody>
                    <a:bodyPr/>
                    <a:p>
                      <a:r>
                        <a:rPr lang="zh-CN" altLang="en-US" sz="1400"/>
                        <a:t>提出了最先进的数据集蒸馏算法。</a:t>
                      </a:r>
                      <a:endParaRPr lang="zh-CN" altLang="en-US" sz="1400"/>
                    </a:p>
                  </a:txBody>
                  <a:tcPr marL="0" marR="0" marT="0" marB="0" anchor="ctr" anchorCtr="0"/>
                </a:tc>
              </a:tr>
            </a:tbl>
          </a:graphicData>
        </a:graphic>
      </p:graphicFrame>
      <p:sp>
        <p:nvSpPr>
          <p:cNvPr id="3" name="矩形 2"/>
          <p:cNvSpPr/>
          <p:nvPr/>
        </p:nvSpPr>
        <p:spPr>
          <a:xfrm flipV="1">
            <a:off x="523953" y="6240741"/>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6655" y="98297"/>
            <a:ext cx="1904312" cy="784860"/>
          </a:xfrm>
          <a:prstGeom prst="rect">
            <a:avLst/>
          </a:prstGeom>
        </p:spPr>
      </p:pic>
      <p:sp>
        <p:nvSpPr>
          <p:cNvPr id="12" name="矩形 11"/>
          <p:cNvSpPr/>
          <p:nvPr/>
        </p:nvSpPr>
        <p:spPr>
          <a:xfrm flipV="1">
            <a:off x="523951" y="883157"/>
            <a:ext cx="11109805" cy="330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scene3d>
              <a:camera prst="orthographicFront"/>
              <a:lightRig rig="threePt" dir="t"/>
            </a:scene3d>
          </a:bodyPr>
          <a:p>
            <a:pPr algn="ctr"/>
            <a:endParaRPr lang="zh-CN" altLang="en-US" sz="157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6052820" y="1180465"/>
            <a:ext cx="5676265" cy="2111375"/>
          </a:xfrm>
          <a:prstGeom prst="rect">
            <a:avLst/>
          </a:prstGeom>
          <a:ln w="12700" cmpd="sng">
            <a:solidFill>
              <a:schemeClr val="accent1">
                <a:shade val="50000"/>
              </a:schemeClr>
            </a:solidFill>
            <a:prstDash val="solid"/>
          </a:ln>
        </p:spPr>
      </p:pic>
      <p:pic>
        <p:nvPicPr>
          <p:cNvPr id="5" name="图片 4"/>
          <p:cNvPicPr>
            <a:picLocks noChangeAspect="1"/>
          </p:cNvPicPr>
          <p:nvPr/>
        </p:nvPicPr>
        <p:blipFill>
          <a:blip r:embed="rId3"/>
          <a:stretch>
            <a:fillRect/>
          </a:stretch>
        </p:blipFill>
        <p:spPr>
          <a:xfrm>
            <a:off x="501015" y="965200"/>
            <a:ext cx="4932045" cy="1306195"/>
          </a:xfrm>
          <a:prstGeom prst="rect">
            <a:avLst/>
          </a:prstGeom>
        </p:spPr>
      </p:pic>
      <p:pic>
        <p:nvPicPr>
          <p:cNvPr id="6" name="图片 5"/>
          <p:cNvPicPr>
            <a:picLocks noChangeAspect="1"/>
          </p:cNvPicPr>
          <p:nvPr/>
        </p:nvPicPr>
        <p:blipFill>
          <a:blip r:embed="rId4"/>
          <a:stretch>
            <a:fillRect/>
          </a:stretch>
        </p:blipFill>
        <p:spPr>
          <a:xfrm>
            <a:off x="160655" y="2514600"/>
            <a:ext cx="5613400" cy="2785110"/>
          </a:xfrm>
          <a:prstGeom prst="rect">
            <a:avLst/>
          </a:prstGeom>
        </p:spPr>
      </p:pic>
      <p:sp>
        <p:nvSpPr>
          <p:cNvPr id="8" name="文本框 7"/>
          <p:cNvSpPr txBox="1"/>
          <p:nvPr/>
        </p:nvSpPr>
        <p:spPr>
          <a:xfrm>
            <a:off x="4159885" y="353695"/>
            <a:ext cx="6096000" cy="368300"/>
          </a:xfrm>
          <a:prstGeom prst="rect">
            <a:avLst/>
          </a:prstGeom>
          <a:noFill/>
        </p:spPr>
        <p:txBody>
          <a:bodyPr wrap="square" rtlCol="0" anchor="t">
            <a:spAutoFit/>
          </a:bodyPr>
          <a:p>
            <a:r>
              <a:rPr lang="en-US" altLang="zh-CN" b="1"/>
              <a:t>Preliminary: SSM (S4)</a:t>
            </a:r>
            <a:endParaRPr lang="zh-CN" altLang="en-US" b="1"/>
          </a:p>
        </p:txBody>
      </p:sp>
      <p:pic>
        <p:nvPicPr>
          <p:cNvPr id="9" name="图片 8"/>
          <p:cNvPicPr>
            <a:picLocks noChangeAspect="1"/>
          </p:cNvPicPr>
          <p:nvPr/>
        </p:nvPicPr>
        <p:blipFill>
          <a:blip r:embed="rId5"/>
          <a:stretch>
            <a:fillRect/>
          </a:stretch>
        </p:blipFill>
        <p:spPr>
          <a:xfrm>
            <a:off x="6052820" y="3556000"/>
            <a:ext cx="5675630" cy="3166745"/>
          </a:xfrm>
          <a:prstGeom prst="rect">
            <a:avLst/>
          </a:prstGeom>
          <a:ln w="12700" cmpd="sng">
            <a:solidFill>
              <a:schemeClr val="bg1">
                <a:lumMod val="50000"/>
              </a:schemeClr>
            </a:solidFill>
            <a:prstDash val="solid"/>
          </a:ln>
        </p:spPr>
      </p:pic>
      <p:pic>
        <p:nvPicPr>
          <p:cNvPr id="10" name="图片 9"/>
          <p:cNvPicPr>
            <a:picLocks noChangeAspect="1"/>
          </p:cNvPicPr>
          <p:nvPr/>
        </p:nvPicPr>
        <p:blipFill>
          <a:blip r:embed="rId6"/>
          <a:stretch>
            <a:fillRect/>
          </a:stretch>
        </p:blipFill>
        <p:spPr>
          <a:xfrm>
            <a:off x="218440" y="5471795"/>
            <a:ext cx="5477510" cy="1243965"/>
          </a:xfrm>
          <a:prstGeom prst="rect">
            <a:avLst/>
          </a:prstGeom>
          <a:ln w="12700" cmpd="sng">
            <a:solidFill>
              <a:schemeClr val="tx1">
                <a:lumMod val="95000"/>
                <a:lumOff val="5000"/>
              </a:schemeClr>
            </a:solidFill>
            <a:prstDash val="solid"/>
          </a:ln>
        </p:spPr>
      </p:pic>
    </p:spTree>
  </p:cSld>
  <p:clrMapOvr>
    <a:masterClrMapping/>
  </p:clrMapOvr>
</p:sld>
</file>

<file path=ppt/tags/tag1.xml><?xml version="1.0" encoding="utf-8"?>
<p:tagLst xmlns:p="http://schemas.openxmlformats.org/presentationml/2006/main">
  <p:tag name="KSO_WM_DIAGRAM_VIRTUALLY_FRAME" val="{&quot;height&quot;:145.9,&quot;left&quot;:80.65,&quot;top&quot;:270,&quot;width&quot;:761.0500000000002}"/>
</p:tagLst>
</file>

<file path=ppt/tags/tag10.xml><?xml version="1.0" encoding="utf-8"?>
<p:tagLst xmlns:p="http://schemas.openxmlformats.org/presentationml/2006/main">
  <p:tag name="KSO_WM_DIAGRAM_VIRTUALLY_FRAME" val="{&quot;height&quot;:145.9,&quot;left&quot;:80.65,&quot;top&quot;:270,&quot;width&quot;:761.0500000000002}"/>
</p:tagLst>
</file>

<file path=ppt/tags/tag11.xml><?xml version="1.0" encoding="utf-8"?>
<p:tagLst xmlns:p="http://schemas.openxmlformats.org/presentationml/2006/main">
  <p:tag name="KSO_WM_DIAGRAM_VIRTUALLY_FRAME" val="{&quot;height&quot;:145.9,&quot;left&quot;:80.65,&quot;top&quot;:270,&quot;width&quot;:761.0500000000002}"/>
</p:tagLst>
</file>

<file path=ppt/tags/tag12.xml><?xml version="1.0" encoding="utf-8"?>
<p:tagLst xmlns:p="http://schemas.openxmlformats.org/presentationml/2006/main">
  <p:tag name="TABLE_ENDDRAG_ORIGIN_RECT" val="934*424"/>
  <p:tag name="TABLE_ENDDRAG_RECT" val="9*11*934*424"/>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COMMONDATA" val="eyJoZGlkIjoiNjVkYmMyOGFlOGEzNTkwMDY4ZTliYTY5ZGE1YWFjMzkifQ=="/>
</p:tagLst>
</file>

<file path=ppt/tags/tag2.xml><?xml version="1.0" encoding="utf-8"?>
<p:tagLst xmlns:p="http://schemas.openxmlformats.org/presentationml/2006/main">
  <p:tag name="KSO_WM_DIAGRAM_VIRTUALLY_FRAME" val="{&quot;height&quot;:145.9,&quot;left&quot;:80.65,&quot;top&quot;:270,&quot;width&quot;:761.0500000000002}"/>
</p:tagLst>
</file>

<file path=ppt/tags/tag3.xml><?xml version="1.0" encoding="utf-8"?>
<p:tagLst xmlns:p="http://schemas.openxmlformats.org/presentationml/2006/main">
  <p:tag name="KSO_WM_DIAGRAM_VIRTUALLY_FRAME" val="{&quot;height&quot;:145.9,&quot;left&quot;:80.65,&quot;top&quot;:270,&quot;width&quot;:761.0500000000002}"/>
</p:tagLst>
</file>

<file path=ppt/tags/tag4.xml><?xml version="1.0" encoding="utf-8"?>
<p:tagLst xmlns:p="http://schemas.openxmlformats.org/presentationml/2006/main">
  <p:tag name="KSO_WM_DIAGRAM_VIRTUALLY_FRAME" val="{&quot;height&quot;:145.9,&quot;left&quot;:80.65,&quot;top&quot;:270,&quot;width&quot;:761.0500000000002}"/>
</p:tagLst>
</file>

<file path=ppt/tags/tag5.xml><?xml version="1.0" encoding="utf-8"?>
<p:tagLst xmlns:p="http://schemas.openxmlformats.org/presentationml/2006/main">
  <p:tag name="KSO_WM_DIAGRAM_VIRTUALLY_FRAME" val="{&quot;height&quot;:145.9,&quot;left&quot;:80.65,&quot;top&quot;:270,&quot;width&quot;:761.0500000000002}"/>
</p:tagLst>
</file>

<file path=ppt/tags/tag6.xml><?xml version="1.0" encoding="utf-8"?>
<p:tagLst xmlns:p="http://schemas.openxmlformats.org/presentationml/2006/main">
  <p:tag name="KSO_WM_DIAGRAM_VIRTUALLY_FRAME" val="{&quot;height&quot;:145.9,&quot;left&quot;:80.65,&quot;top&quot;:270,&quot;width&quot;:761.0500000000002}"/>
</p:tagLst>
</file>

<file path=ppt/tags/tag7.xml><?xml version="1.0" encoding="utf-8"?>
<p:tagLst xmlns:p="http://schemas.openxmlformats.org/presentationml/2006/main">
  <p:tag name="KSO_WM_DIAGRAM_VIRTUALLY_FRAME" val="{&quot;height&quot;:145.9,&quot;left&quot;:80.65,&quot;top&quot;:270,&quot;width&quot;:761.0500000000002}"/>
</p:tagLst>
</file>

<file path=ppt/tags/tag8.xml><?xml version="1.0" encoding="utf-8"?>
<p:tagLst xmlns:p="http://schemas.openxmlformats.org/presentationml/2006/main">
  <p:tag name="KSO_WM_DIAGRAM_VIRTUALLY_FRAME" val="{&quot;height&quot;:145.9,&quot;left&quot;:80.65,&quot;top&quot;:270,&quot;width&quot;:761.0500000000002}"/>
</p:tagLst>
</file>

<file path=ppt/tags/tag9.xml><?xml version="1.0" encoding="utf-8"?>
<p:tagLst xmlns:p="http://schemas.openxmlformats.org/presentationml/2006/main">
  <p:tag name="KSO_WM_DIAGRAM_VIRTUALLY_FRAME" val="{&quot;height&quot;:145.9,&quot;left&quot;:80.65,&quot;top&quot;:270,&quot;width&quot;:761.050000000000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9712</Words>
  <Application>WPS 演示</Application>
  <PresentationFormat>宽屏</PresentationFormat>
  <Paragraphs>879</Paragraphs>
  <Slides>54</Slides>
  <Notes>9</Notes>
  <HiddenSlides>5</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8</vt:i4>
      </vt:variant>
      <vt:variant>
        <vt:lpstr>幻灯片标题</vt:lpstr>
      </vt:variant>
      <vt:variant>
        <vt:i4>54</vt:i4>
      </vt:variant>
    </vt:vector>
  </HeadingPairs>
  <TitlesOfParts>
    <vt:vector size="73" baseType="lpstr">
      <vt:lpstr>Arial</vt:lpstr>
      <vt:lpstr>宋体</vt:lpstr>
      <vt:lpstr>Wingdings</vt:lpstr>
      <vt:lpstr>微软雅黑</vt:lpstr>
      <vt:lpstr>Wingdings</vt:lpstr>
      <vt:lpstr>等线</vt:lpstr>
      <vt:lpstr>等线 Light</vt:lpstr>
      <vt:lpstr>Arial Unicode MS</vt:lpstr>
      <vt:lpstr>Times New Roman</vt:lpstr>
      <vt:lpstr>Calibri</vt:lpstr>
      <vt:lpstr>Office 主题​​</vt:lpstr>
      <vt:lpstr>Equation.DSMT4</vt:lpstr>
      <vt:lpstr>Equation.DSMT4</vt:lpstr>
      <vt:lpstr>Equation.DSMT4</vt:lpstr>
      <vt:lpstr>Equation.DSMT4</vt:lpstr>
      <vt:lpstr>Equation.DSMT4</vt:lpstr>
      <vt:lpstr>Equation.DSMT4</vt:lpstr>
      <vt:lpstr>Equation.DSMT4</vt:lpstr>
      <vt:lpstr>Equation.DSMT4</vt:lpstr>
      <vt:lpstr>Technical analysis of post-transformer architectures LFM &amp; Mamba </vt:lpstr>
      <vt:lpstr>PowerPoint 演示文稿</vt:lpstr>
      <vt:lpstr>PowerPoint 演示文稿</vt:lpstr>
      <vt:lpstr>PowerPoint 演示文稿</vt:lpstr>
      <vt:lpstr>PowerPoint 演示文稿</vt:lpstr>
      <vt:lpstr>Roadmp of Post-transformer starting from (SSM)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Temporal Coding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类脑算法研究成果－类脑大模型</vt:lpstr>
      <vt:lpstr>类脑算法研究成果－类脑大模型</vt:lpstr>
      <vt:lpstr>PowerPoint 演示文稿</vt:lpstr>
      <vt:lpstr>Supervised learning based on temporal coding in spiking neural networks </vt:lpstr>
      <vt:lpstr>PowerPoint 演示文稿</vt:lpstr>
      <vt:lpstr>PowerPoint 演示文稿</vt:lpstr>
      <vt:lpstr>Glossary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蔡汶兴</dc:creator>
  <cp:lastModifiedBy>HenRY</cp:lastModifiedBy>
  <cp:revision>92</cp:revision>
  <dcterms:created xsi:type="dcterms:W3CDTF">2023-10-08T05:58:00Z</dcterms:created>
  <dcterms:modified xsi:type="dcterms:W3CDTF">2024-12-26T07:01:39Z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329FB0A921F5431D9D8F075CBF35CE08_13</vt:lpwstr>
  </property>
  <property fmtid="{D5CDD505-2E9C-101B-9397-08002B2CF9AE}" pid="3" name="KSOProductBuildVer">
    <vt:lpwstr>2052-12.1.0.19302</vt:lpwstr>
  </property>
</Properties>
</file>